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3" r:id="rId4"/>
    <p:sldId id="264" r:id="rId5"/>
    <p:sldId id="258" r:id="rId6"/>
    <p:sldId id="259" r:id="rId7"/>
    <p:sldId id="260" r:id="rId8"/>
    <p:sldId id="261" r:id="rId9"/>
    <p:sldId id="262"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4C4B7-3908-4AFE-AAB2-1535F5C0E222}" v="146" dt="2023-11-29T14:17:29.17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8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BONFILS" userId="b1c8bc9ce3acf09c" providerId="LiveId" clId="{CD14C4B7-3908-4AFE-AAB2-1535F5C0E222}"/>
    <pc:docChg chg="custSel addSld modSld">
      <pc:chgData name="Marcel BONFILS" userId="b1c8bc9ce3acf09c" providerId="LiveId" clId="{CD14C4B7-3908-4AFE-AAB2-1535F5C0E222}" dt="2023-12-01T04:13:47.716" v="500" actId="20577"/>
      <pc:docMkLst>
        <pc:docMk/>
      </pc:docMkLst>
      <pc:sldChg chg="modSp mod">
        <pc:chgData name="Marcel BONFILS" userId="b1c8bc9ce3acf09c" providerId="LiveId" clId="{CD14C4B7-3908-4AFE-AAB2-1535F5C0E222}" dt="2023-11-29T14:05:55.879" v="419" actId="790"/>
        <pc:sldMkLst>
          <pc:docMk/>
          <pc:sldMk cId="0" sldId="257"/>
        </pc:sldMkLst>
        <pc:spChg chg="mod">
          <ac:chgData name="Marcel BONFILS" userId="b1c8bc9ce3acf09c" providerId="LiveId" clId="{CD14C4B7-3908-4AFE-AAB2-1535F5C0E222}" dt="2023-11-29T14:05:55.879" v="419" actId="790"/>
          <ac:spMkLst>
            <pc:docMk/>
            <pc:sldMk cId="0" sldId="257"/>
            <ac:spMk id="102" creationId="{00000000-0000-0000-0000-000000000000}"/>
          </ac:spMkLst>
        </pc:spChg>
        <pc:spChg chg="mod">
          <ac:chgData name="Marcel BONFILS" userId="b1c8bc9ce3acf09c" providerId="LiveId" clId="{CD14C4B7-3908-4AFE-AAB2-1535F5C0E222}" dt="2023-11-29T10:23:26.572" v="0" actId="255"/>
          <ac:spMkLst>
            <pc:docMk/>
            <pc:sldMk cId="0" sldId="257"/>
            <ac:spMk id="103" creationId="{00000000-0000-0000-0000-000000000000}"/>
          </ac:spMkLst>
        </pc:spChg>
      </pc:sldChg>
      <pc:sldChg chg="modSp mod modAnim">
        <pc:chgData name="Marcel BONFILS" userId="b1c8bc9ce3acf09c" providerId="LiveId" clId="{CD14C4B7-3908-4AFE-AAB2-1535F5C0E222}" dt="2023-11-29T14:11:07.013" v="461" actId="20577"/>
        <pc:sldMkLst>
          <pc:docMk/>
          <pc:sldMk cId="0" sldId="258"/>
        </pc:sldMkLst>
        <pc:spChg chg="mod">
          <ac:chgData name="Marcel BONFILS" userId="b1c8bc9ce3acf09c" providerId="LiveId" clId="{CD14C4B7-3908-4AFE-AAB2-1535F5C0E222}" dt="2023-11-29T14:11:07.013" v="461" actId="20577"/>
          <ac:spMkLst>
            <pc:docMk/>
            <pc:sldMk cId="0" sldId="258"/>
            <ac:spMk id="109" creationId="{00000000-0000-0000-0000-000000000000}"/>
          </ac:spMkLst>
        </pc:spChg>
      </pc:sldChg>
      <pc:sldChg chg="modSp mod">
        <pc:chgData name="Marcel BONFILS" userId="b1c8bc9ce3acf09c" providerId="LiveId" clId="{CD14C4B7-3908-4AFE-AAB2-1535F5C0E222}" dt="2023-12-01T04:13:47.716" v="500" actId="20577"/>
        <pc:sldMkLst>
          <pc:docMk/>
          <pc:sldMk cId="0" sldId="259"/>
        </pc:sldMkLst>
        <pc:spChg chg="mod">
          <ac:chgData name="Marcel BONFILS" userId="b1c8bc9ce3acf09c" providerId="LiveId" clId="{CD14C4B7-3908-4AFE-AAB2-1535F5C0E222}" dt="2023-12-01T04:13:47.716" v="500" actId="20577"/>
          <ac:spMkLst>
            <pc:docMk/>
            <pc:sldMk cId="0" sldId="259"/>
            <ac:spMk id="114" creationId="{00000000-0000-0000-0000-000000000000}"/>
          </ac:spMkLst>
        </pc:spChg>
      </pc:sldChg>
      <pc:sldChg chg="addSp delSp modSp mod modAnim">
        <pc:chgData name="Marcel BONFILS" userId="b1c8bc9ce3acf09c" providerId="LiveId" clId="{CD14C4B7-3908-4AFE-AAB2-1535F5C0E222}" dt="2023-11-29T14:16:45.283" v="490" actId="20577"/>
        <pc:sldMkLst>
          <pc:docMk/>
          <pc:sldMk cId="3675998635" sldId="263"/>
        </pc:sldMkLst>
        <pc:spChg chg="mod">
          <ac:chgData name="Marcel BONFILS" userId="b1c8bc9ce3acf09c" providerId="LiveId" clId="{CD14C4B7-3908-4AFE-AAB2-1535F5C0E222}" dt="2023-11-29T14:16:45.283" v="490" actId="20577"/>
          <ac:spMkLst>
            <pc:docMk/>
            <pc:sldMk cId="3675998635" sldId="263"/>
            <ac:spMk id="102" creationId="{00000000-0000-0000-0000-000000000000}"/>
          </ac:spMkLst>
        </pc:spChg>
        <pc:spChg chg="mod">
          <ac:chgData name="Marcel BONFILS" userId="b1c8bc9ce3acf09c" providerId="LiveId" clId="{CD14C4B7-3908-4AFE-AAB2-1535F5C0E222}" dt="2023-11-29T13:46:30.667" v="106" actId="20577"/>
          <ac:spMkLst>
            <pc:docMk/>
            <pc:sldMk cId="3675998635" sldId="263"/>
            <ac:spMk id="103" creationId="{00000000-0000-0000-0000-000000000000}"/>
          </ac:spMkLst>
        </pc:spChg>
        <pc:graphicFrameChg chg="add del mod">
          <ac:chgData name="Marcel BONFILS" userId="b1c8bc9ce3acf09c" providerId="LiveId" clId="{CD14C4B7-3908-4AFE-AAB2-1535F5C0E222}" dt="2023-11-29T10:28:03.484" v="4" actId="1957"/>
          <ac:graphicFrameMkLst>
            <pc:docMk/>
            <pc:sldMk cId="3675998635" sldId="263"/>
            <ac:graphicFrameMk id="5" creationId="{833ACD4E-D7D6-606C-6E16-9970F2464CD5}"/>
          </ac:graphicFrameMkLst>
        </pc:graphicFrameChg>
        <pc:picChg chg="mod">
          <ac:chgData name="Marcel BONFILS" userId="b1c8bc9ce3acf09c" providerId="LiveId" clId="{CD14C4B7-3908-4AFE-AAB2-1535F5C0E222}" dt="2023-11-29T13:46:54.499" v="142" actId="1035"/>
          <ac:picMkLst>
            <pc:docMk/>
            <pc:sldMk cId="3675998635" sldId="263"/>
            <ac:picMk id="3" creationId="{152FCED6-0F64-F3F2-83CF-14190946A598}"/>
          </ac:picMkLst>
        </pc:picChg>
        <pc:picChg chg="add mod">
          <ac:chgData name="Marcel BONFILS" userId="b1c8bc9ce3acf09c" providerId="LiveId" clId="{CD14C4B7-3908-4AFE-AAB2-1535F5C0E222}" dt="2023-11-29T13:45:51.955" v="105" actId="1035"/>
          <ac:picMkLst>
            <pc:docMk/>
            <pc:sldMk cId="3675998635" sldId="263"/>
            <ac:picMk id="6" creationId="{A1D8CD7E-4D0C-779D-523B-8779EACA7824}"/>
          </ac:picMkLst>
        </pc:picChg>
      </pc:sldChg>
      <pc:sldChg chg="addSp delSp modSp add mod delAnim modAnim">
        <pc:chgData name="Marcel BONFILS" userId="b1c8bc9ce3acf09c" providerId="LiveId" clId="{CD14C4B7-3908-4AFE-AAB2-1535F5C0E222}" dt="2023-11-29T14:17:08.049" v="491"/>
        <pc:sldMkLst>
          <pc:docMk/>
          <pc:sldMk cId="2908478648" sldId="264"/>
        </pc:sldMkLst>
        <pc:spChg chg="add del mod">
          <ac:chgData name="Marcel BONFILS" userId="b1c8bc9ce3acf09c" providerId="LiveId" clId="{CD14C4B7-3908-4AFE-AAB2-1535F5C0E222}" dt="2023-11-29T13:55:47.960" v="147" actId="478"/>
          <ac:spMkLst>
            <pc:docMk/>
            <pc:sldMk cId="2908478648" sldId="264"/>
            <ac:spMk id="4" creationId="{A2537A0D-49BF-584E-80B6-D77482A2E08B}"/>
          </ac:spMkLst>
        </pc:spChg>
        <pc:spChg chg="add mod">
          <ac:chgData name="Marcel BONFILS" userId="b1c8bc9ce3acf09c" providerId="LiveId" clId="{CD14C4B7-3908-4AFE-AAB2-1535F5C0E222}" dt="2023-11-29T14:07:05.802" v="421" actId="20577"/>
          <ac:spMkLst>
            <pc:docMk/>
            <pc:sldMk cId="2908478648" sldId="264"/>
            <ac:spMk id="8" creationId="{F072C7AF-8725-EE42-B7FA-D437AFC22B03}"/>
          </ac:spMkLst>
        </pc:spChg>
        <pc:spChg chg="mod">
          <ac:chgData name="Marcel BONFILS" userId="b1c8bc9ce3acf09c" providerId="LiveId" clId="{CD14C4B7-3908-4AFE-AAB2-1535F5C0E222}" dt="2023-11-29T14:17:08.049" v="491"/>
          <ac:spMkLst>
            <pc:docMk/>
            <pc:sldMk cId="2908478648" sldId="264"/>
            <ac:spMk id="102" creationId="{00000000-0000-0000-0000-000000000000}"/>
          </ac:spMkLst>
        </pc:spChg>
        <pc:spChg chg="del">
          <ac:chgData name="Marcel BONFILS" userId="b1c8bc9ce3acf09c" providerId="LiveId" clId="{CD14C4B7-3908-4AFE-AAB2-1535F5C0E222}" dt="2023-11-29T13:55:45.012" v="146" actId="478"/>
          <ac:spMkLst>
            <pc:docMk/>
            <pc:sldMk cId="2908478648" sldId="264"/>
            <ac:spMk id="103" creationId="{00000000-0000-0000-0000-000000000000}"/>
          </ac:spMkLst>
        </pc:spChg>
        <pc:picChg chg="del">
          <ac:chgData name="Marcel BONFILS" userId="b1c8bc9ce3acf09c" providerId="LiveId" clId="{CD14C4B7-3908-4AFE-AAB2-1535F5C0E222}" dt="2023-11-29T13:55:39.820" v="145" actId="478"/>
          <ac:picMkLst>
            <pc:docMk/>
            <pc:sldMk cId="2908478648" sldId="264"/>
            <ac:picMk id="3" creationId="{152FCED6-0F64-F3F2-83CF-14190946A598}"/>
          </ac:picMkLst>
        </pc:picChg>
        <pc:picChg chg="del">
          <ac:chgData name="Marcel BONFILS" userId="b1c8bc9ce3acf09c" providerId="LiveId" clId="{CD14C4B7-3908-4AFE-AAB2-1535F5C0E222}" dt="2023-11-29T13:55:38.841" v="144" actId="478"/>
          <ac:picMkLst>
            <pc:docMk/>
            <pc:sldMk cId="2908478648" sldId="264"/>
            <ac:picMk id="6" creationId="{A1D8CD7E-4D0C-779D-523B-8779EACA7824}"/>
          </ac:picMkLst>
        </pc:picChg>
        <pc:picChg chg="add mod">
          <ac:chgData name="Marcel BONFILS" userId="b1c8bc9ce3acf09c" providerId="LiveId" clId="{CD14C4B7-3908-4AFE-AAB2-1535F5C0E222}" dt="2023-11-29T13:56:12.900" v="152" actId="1076"/>
          <ac:picMkLst>
            <pc:docMk/>
            <pc:sldMk cId="2908478648" sldId="264"/>
            <ac:picMk id="7" creationId="{3981467B-4733-FF12-CF58-76CA6BD73B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5"/>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xfrm>
            <a:off x="8842092" y="6381750"/>
            <a:ext cx="301909" cy="288824"/>
          </a:xfrm>
          <a:prstGeom prst="rect">
            <a:avLst/>
          </a:prstGeom>
        </p:spPr>
        <p:txBody>
          <a:bodyPr/>
          <a:lstStyle/>
          <a:p>
            <a:fld id="{86CB4B4D-7CA3-9044-876B-883B54F8677D}" type="slidenum">
              <a:t>‹N°›</a:t>
            </a:fld>
            <a:endParaRPr/>
          </a:p>
        </p:txBody>
      </p:sp>
      <p:pic>
        <p:nvPicPr>
          <p:cNvPr id="14" name="Image 6" descr="Image 6"/>
          <p:cNvPicPr>
            <a:picLocks noChangeAspect="1"/>
          </p:cNvPicPr>
          <p:nvPr/>
        </p:nvPicPr>
        <p:blipFill>
          <a:blip r:embed="rId2"/>
          <a:stretch>
            <a:fillRect/>
          </a:stretch>
        </p:blipFill>
        <p:spPr>
          <a:xfrm>
            <a:off x="4283967" y="6286500"/>
            <a:ext cx="635001" cy="571500"/>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1" name="Texte du titre"/>
          <p:cNvSpPr txBox="1">
            <a:spLocks noGrp="1"/>
          </p:cNvSpPr>
          <p:nvPr>
            <p:ph type="title"/>
          </p:nvPr>
        </p:nvSpPr>
        <p:spPr>
          <a:prstGeom prst="rect">
            <a:avLst/>
          </a:prstGeom>
        </p:spPr>
        <p:txBody>
          <a:bodyPr/>
          <a:lstStyle/>
          <a:p>
            <a:r>
              <a:t>Texte du titre</a:t>
            </a:r>
          </a:p>
        </p:txBody>
      </p:sp>
      <p:sp>
        <p:nvSpPr>
          <p:cNvPr id="2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Texte du titre</a:t>
            </a:r>
          </a:p>
        </p:txBody>
      </p:sp>
      <p:sp>
        <p:nvSpPr>
          <p:cNvPr id="31" name="Texte niveau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Texte niveau 1</a:t>
            </a:r>
          </a:p>
          <a:p>
            <a:pPr lvl="1"/>
            <a:r>
              <a:t>Texte niveau 2</a:t>
            </a:r>
          </a:p>
          <a:p>
            <a:pPr lvl="2"/>
            <a:r>
              <a:t>Texte niveau 3</a:t>
            </a:r>
          </a:p>
          <a:p>
            <a:pPr lvl="3"/>
            <a:r>
              <a:t>Texte niveau 4</a:t>
            </a:r>
          </a:p>
          <a:p>
            <a:pPr lvl="4"/>
            <a:r>
              <a:t>Texte niveau 5</a:t>
            </a:r>
          </a:p>
        </p:txBody>
      </p:sp>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9" name="Texte du titre"/>
          <p:cNvSpPr txBox="1">
            <a:spLocks noGrp="1"/>
          </p:cNvSpPr>
          <p:nvPr>
            <p:ph type="title"/>
          </p:nvPr>
        </p:nvSpPr>
        <p:spPr>
          <a:prstGeom prst="rect">
            <a:avLst/>
          </a:prstGeom>
        </p:spPr>
        <p:txBody>
          <a:bodyPr/>
          <a:lstStyle/>
          <a:p>
            <a:r>
              <a:t>Texte du titre</a:t>
            </a:r>
          </a:p>
        </p:txBody>
      </p:sp>
      <p:sp>
        <p:nvSpPr>
          <p:cNvPr id="40" name="Texte niveau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Texte niveau 1</a:t>
            </a:r>
          </a:p>
          <a:p>
            <a:pPr lvl="1"/>
            <a:r>
              <a:t>Texte niveau 2</a:t>
            </a:r>
          </a:p>
          <a:p>
            <a:pPr lvl="2"/>
            <a:r>
              <a:t>Texte niveau 3</a:t>
            </a:r>
          </a:p>
          <a:p>
            <a:pPr lvl="3"/>
            <a:r>
              <a:t>Texte niveau 4</a:t>
            </a:r>
          </a:p>
          <a:p>
            <a:pPr lvl="4"/>
            <a:r>
              <a:t>Texte niveau 5</a:t>
            </a:r>
          </a:p>
        </p:txBody>
      </p:sp>
      <p:sp>
        <p:nvSpPr>
          <p:cNvPr id="50" name="Espace réservé du texte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8" name="Texte du titre"/>
          <p:cNvSpPr txBox="1">
            <a:spLocks noGrp="1"/>
          </p:cNvSpPr>
          <p:nvPr>
            <p:ph type="title"/>
          </p:nvPr>
        </p:nvSpPr>
        <p:spPr>
          <a:prstGeom prst="rect">
            <a:avLst/>
          </a:prstGeom>
        </p:spPr>
        <p:txBody>
          <a:bodyPr/>
          <a:lstStyle/>
          <a:p>
            <a:r>
              <a:t>Texte du titre</a:t>
            </a:r>
          </a:p>
        </p:txBody>
      </p:sp>
      <p:sp>
        <p:nvSpPr>
          <p:cNvPr id="5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3" name="Texte du titre"/>
          <p:cNvSpPr txBox="1">
            <a:spLocks noGrp="1"/>
          </p:cNvSpPr>
          <p:nvPr>
            <p:ph type="title"/>
          </p:nvPr>
        </p:nvSpPr>
        <p:spPr>
          <a:xfrm>
            <a:off x="457200" y="273050"/>
            <a:ext cx="3008314" cy="1162050"/>
          </a:xfrm>
          <a:prstGeom prst="rect">
            <a:avLst/>
          </a:prstGeom>
        </p:spPr>
        <p:txBody>
          <a:bodyPr anchor="b"/>
          <a:lstStyle>
            <a:lvl1pPr algn="l">
              <a:defRPr sz="2000" b="1"/>
            </a:lvl1pPr>
          </a:lstStyle>
          <a:p>
            <a:r>
              <a:t>Texte du titre</a:t>
            </a:r>
          </a:p>
        </p:txBody>
      </p:sp>
      <p:sp>
        <p:nvSpPr>
          <p:cNvPr id="74"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5" name="Espace réservé du texte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3" name="Texte du titre"/>
          <p:cNvSpPr txBox="1">
            <a:spLocks noGrp="1"/>
          </p:cNvSpPr>
          <p:nvPr>
            <p:ph type="title"/>
          </p:nvPr>
        </p:nvSpPr>
        <p:spPr>
          <a:xfrm>
            <a:off x="1792288" y="4800600"/>
            <a:ext cx="5486401" cy="566738"/>
          </a:xfrm>
          <a:prstGeom prst="rect">
            <a:avLst/>
          </a:prstGeom>
        </p:spPr>
        <p:txBody>
          <a:bodyPr anchor="b"/>
          <a:lstStyle>
            <a:lvl1pPr algn="l">
              <a:defRPr sz="2000" b="1"/>
            </a:lvl1pPr>
          </a:lstStyle>
          <a:p>
            <a:r>
              <a:t>Texte du titre</a:t>
            </a:r>
          </a:p>
        </p:txBody>
      </p:sp>
      <p:sp>
        <p:nvSpPr>
          <p:cNvPr id="84" name="Espace réservé pour une image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5" name="Texte niveau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Texte niveau 1</a:t>
            </a:r>
          </a:p>
          <a:p>
            <a:pPr lvl="1"/>
            <a:r>
              <a:t>Texte niveau 2</a:t>
            </a:r>
          </a:p>
          <a:p>
            <a:pPr lvl="2"/>
            <a:r>
              <a:t>Texte niveau 3</a:t>
            </a:r>
          </a:p>
          <a:p>
            <a:pPr lvl="3"/>
            <a:r>
              <a:t>Texte niveau 4</a:t>
            </a:r>
          </a:p>
          <a:p>
            <a:pPr lvl="4"/>
            <a:r>
              <a:t>Texte niveau 5</a:t>
            </a: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abihocalanques@gmail.com" TargetMode="External"/><Relationship Id="rId2" Type="http://schemas.openxmlformats.org/officeDocument/2006/relationships/hyperlink" Target="https://abihocalanques.eu/"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4.jpe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Espace réservé du pied de page 6"/>
          <p:cNvSpPr txBox="1"/>
          <p:nvPr/>
        </p:nvSpPr>
        <p:spPr>
          <a:xfrm>
            <a:off x="4959504" y="6375701"/>
            <a:ext cx="3884281"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atin typeface="Arial Narrow"/>
                <a:ea typeface="Arial Narrow"/>
                <a:cs typeface="Arial Narrow"/>
                <a:sym typeface="Arial Narrow"/>
              </a:defRPr>
            </a:lvl1pPr>
          </a:lstStyle>
          <a:p>
            <a:r>
              <a:t>Historique Abiho Calanques avec extensions SEMM et mairie du 6-8</a:t>
            </a:r>
          </a:p>
        </p:txBody>
      </p:sp>
      <p:sp>
        <p:nvSpPr>
          <p:cNvPr id="96" name="Rectangle 2"/>
          <p:cNvSpPr txBox="1">
            <a:spLocks noGrp="1"/>
          </p:cNvSpPr>
          <p:nvPr>
            <p:ph type="ctrTitle"/>
          </p:nvPr>
        </p:nvSpPr>
        <p:spPr>
          <a:xfrm>
            <a:off x="694588" y="3781452"/>
            <a:ext cx="7772401" cy="1470026"/>
          </a:xfrm>
          <a:prstGeom prst="rect">
            <a:avLst/>
          </a:prstGeom>
          <a:gradFill>
            <a:gsLst>
              <a:gs pos="0">
                <a:srgbClr val="FCFDFE"/>
              </a:gs>
              <a:gs pos="74000">
                <a:srgbClr val="E0F1F2"/>
              </a:gs>
              <a:gs pos="83000">
                <a:srgbClr val="E0F1F2"/>
              </a:gs>
              <a:gs pos="100000">
                <a:srgbClr val="EBF6F7"/>
              </a:gs>
            </a:gsLst>
            <a:lin ang="5400000"/>
          </a:gradFill>
        </p:spPr>
        <p:txBody>
          <a:bodyPr/>
          <a:lstStyle/>
          <a:p>
            <a:r>
              <a:t>Présentation Générale </a:t>
            </a:r>
            <a:br/>
            <a:r>
              <a:t>Abiho Calanques</a:t>
            </a:r>
          </a:p>
        </p:txBody>
      </p:sp>
      <p:sp>
        <p:nvSpPr>
          <p:cNvPr id="97" name="Rectangle 3"/>
          <p:cNvSpPr txBox="1">
            <a:spLocks noGrp="1"/>
          </p:cNvSpPr>
          <p:nvPr>
            <p:ph type="subTitle" sz="quarter" idx="1"/>
          </p:nvPr>
        </p:nvSpPr>
        <p:spPr>
          <a:xfrm>
            <a:off x="883568" y="5398465"/>
            <a:ext cx="7376863" cy="712178"/>
          </a:xfrm>
          <a:prstGeom prst="rect">
            <a:avLst/>
          </a:prstGeom>
          <a:blipFill>
            <a:blip r:embed="rId3"/>
          </a:blipFill>
        </p:spPr>
        <p:txBody>
          <a:bodyPr/>
          <a:lstStyle/>
          <a:p>
            <a:r>
              <a:t>Abiho = Abeille en provençal Mistralien</a:t>
            </a:r>
          </a:p>
        </p:txBody>
      </p:sp>
      <p:pic>
        <p:nvPicPr>
          <p:cNvPr id="98" name="Image 3" descr="Image 3"/>
          <p:cNvPicPr>
            <a:picLocks noChangeAspect="1"/>
          </p:cNvPicPr>
          <p:nvPr/>
        </p:nvPicPr>
        <p:blipFill>
          <a:blip r:embed="rId4"/>
          <a:stretch>
            <a:fillRect/>
          </a:stretch>
        </p:blipFill>
        <p:spPr>
          <a:xfrm>
            <a:off x="395536" y="260647"/>
            <a:ext cx="1819773" cy="1728193"/>
          </a:xfrm>
          <a:prstGeom prst="rect">
            <a:avLst/>
          </a:prstGeom>
          <a:ln w="12700">
            <a:miter lim="400000"/>
          </a:ln>
        </p:spPr>
      </p:pic>
      <p:sp>
        <p:nvSpPr>
          <p:cNvPr id="99"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00"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2"/>
          <p:cNvSpPr txBox="1">
            <a:spLocks noGrp="1"/>
          </p:cNvSpPr>
          <p:nvPr>
            <p:ph type="ctrTitle"/>
          </p:nvPr>
        </p:nvSpPr>
        <p:spPr>
          <a:xfrm>
            <a:off x="2339751" y="389731"/>
            <a:ext cx="6048674" cy="1023046"/>
          </a:xfrm>
          <a:prstGeom prst="rect">
            <a:avLst/>
          </a:prstGeom>
        </p:spPr>
        <p:txBody>
          <a:bodyPr>
            <a:normAutofit fontScale="90000"/>
          </a:bodyPr>
          <a:lstStyle>
            <a:lvl1pPr>
              <a:defRPr sz="3200"/>
            </a:lvl1pPr>
          </a:lstStyle>
          <a:p>
            <a:r>
              <a:rPr lang="fr-FR" dirty="0"/>
              <a:t>Historique de la création de l’association Abiho Calanques</a:t>
            </a:r>
          </a:p>
        </p:txBody>
      </p:sp>
      <p:sp>
        <p:nvSpPr>
          <p:cNvPr id="103" name="Rectangle 3"/>
          <p:cNvSpPr txBox="1">
            <a:spLocks noGrp="1"/>
          </p:cNvSpPr>
          <p:nvPr>
            <p:ph type="subTitle" idx="1"/>
          </p:nvPr>
        </p:nvSpPr>
        <p:spPr>
          <a:xfrm>
            <a:off x="341296" y="2117923"/>
            <a:ext cx="8479175" cy="3935582"/>
          </a:xfrm>
          <a:prstGeom prst="rect">
            <a:avLst/>
          </a:prstGeom>
        </p:spPr>
        <p:txBody>
          <a:bodyPr>
            <a:normAutofit/>
          </a:bodyPr>
          <a:lstStyle/>
          <a:p>
            <a:pPr algn="just">
              <a:spcBef>
                <a:spcPts val="300"/>
              </a:spcBef>
              <a:defRPr sz="1400">
                <a:latin typeface="+mn-lt"/>
                <a:ea typeface="+mn-ea"/>
                <a:cs typeface="+mn-cs"/>
                <a:sym typeface="Helvetica"/>
              </a:defRPr>
            </a:pPr>
            <a:r>
              <a:rPr lang="fr-FR" sz="1800" dirty="0"/>
              <a:t>Cette association est née au printemps 2014, de la volonté de quelques passionnés du CIQ des Hauts de Mazargues La Cayolle. Ils se sont engagés pour la protection des abeilles en créant un rucher participatif en zone périurbaine du Parc national des Calanques,  dans une dynamique sociale, environnementale et culturelle. Les premières ruches ont été construites par des jeunes du quartier de la Cayolle, dans le cadre de chantiers pédagogiques. A travers l’apiculture nous souhaitons développer une interaction entre les citoyens et les territoires pour conduire vers une conscience collective de la fragilité de l’environnement et de l’impact de la biodiversité sur les générations futures.</a:t>
            </a:r>
          </a:p>
          <a:p>
            <a:pPr algn="just">
              <a:spcBef>
                <a:spcPts val="300"/>
              </a:spcBef>
              <a:defRPr sz="1400">
                <a:latin typeface="+mn-lt"/>
                <a:ea typeface="+mn-ea"/>
                <a:cs typeface="+mn-cs"/>
                <a:sym typeface="Helvetica"/>
              </a:defRPr>
            </a:pPr>
            <a:r>
              <a:rPr lang="fr-FR" sz="1800" dirty="0"/>
              <a:t>Abiho Calanques donne la priorité aux abeilles et au lien social tout en assurant une production de miel afin de pérenniser l’association.</a:t>
            </a:r>
          </a:p>
        </p:txBody>
      </p:sp>
      <p:pic>
        <p:nvPicPr>
          <p:cNvPr id="104" name="Image 3" descr="Image 3"/>
          <p:cNvPicPr>
            <a:picLocks noChangeAspect="1"/>
          </p:cNvPicPr>
          <p:nvPr/>
        </p:nvPicPr>
        <p:blipFill>
          <a:blip r:embed="rId2"/>
          <a:stretch>
            <a:fillRect/>
          </a:stretch>
        </p:blipFill>
        <p:spPr>
          <a:xfrm>
            <a:off x="395536" y="260647"/>
            <a:ext cx="1819773" cy="1728193"/>
          </a:xfrm>
          <a:prstGeom prst="rect">
            <a:avLst/>
          </a:prstGeom>
          <a:ln w="12700">
            <a:miter lim="400000"/>
          </a:ln>
        </p:spPr>
      </p:pic>
      <p:sp>
        <p:nvSpPr>
          <p:cNvPr id="105"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06"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2"/>
          <p:cNvSpPr txBox="1">
            <a:spLocks noGrp="1"/>
          </p:cNvSpPr>
          <p:nvPr>
            <p:ph type="ctrTitle"/>
          </p:nvPr>
        </p:nvSpPr>
        <p:spPr>
          <a:xfrm>
            <a:off x="2339751" y="389731"/>
            <a:ext cx="6048674" cy="1023046"/>
          </a:xfrm>
          <a:prstGeom prst="rect">
            <a:avLst/>
          </a:prstGeom>
        </p:spPr>
        <p:txBody>
          <a:bodyPr>
            <a:normAutofit fontScale="90000"/>
          </a:bodyPr>
          <a:lstStyle>
            <a:lvl1pPr>
              <a:defRPr sz="3200"/>
            </a:lvl1pPr>
          </a:lstStyle>
          <a:p>
            <a:r>
              <a:rPr lang="fr-FR" dirty="0"/>
              <a:t>Historique des résultats de l’association Abiho Calanques</a:t>
            </a:r>
          </a:p>
        </p:txBody>
      </p:sp>
      <p:sp>
        <p:nvSpPr>
          <p:cNvPr id="103" name="Rectangle 3"/>
          <p:cNvSpPr txBox="1">
            <a:spLocks noGrp="1"/>
          </p:cNvSpPr>
          <p:nvPr>
            <p:ph type="subTitle" idx="1"/>
          </p:nvPr>
        </p:nvSpPr>
        <p:spPr>
          <a:xfrm>
            <a:off x="341296" y="2117923"/>
            <a:ext cx="8479175" cy="3935582"/>
          </a:xfrm>
          <a:prstGeom prst="rect">
            <a:avLst/>
          </a:prstGeom>
        </p:spPr>
        <p:txBody>
          <a:bodyPr/>
          <a:lstStyle/>
          <a:p>
            <a:pPr algn="just">
              <a:spcBef>
                <a:spcPts val="300"/>
              </a:spcBef>
              <a:defRPr sz="1400" b="1"/>
            </a:pPr>
            <a:r>
              <a:rPr lang="fr-FR" dirty="0"/>
              <a:t>Historique des essaims de l’association </a:t>
            </a:r>
            <a:r>
              <a:rPr lang="fr-FR" b="0" dirty="0"/>
              <a:t>: 2014 </a:t>
            </a:r>
            <a:r>
              <a:rPr lang="fr-FR" dirty="0">
                <a:solidFill>
                  <a:srgbClr val="FF0000"/>
                </a:solidFill>
              </a:rPr>
              <a:t>2</a:t>
            </a:r>
            <a:r>
              <a:rPr lang="fr-FR" b="0" dirty="0"/>
              <a:t> colonies 2015 </a:t>
            </a:r>
            <a:r>
              <a:rPr lang="fr-FR" dirty="0">
                <a:solidFill>
                  <a:srgbClr val="FF0000"/>
                </a:solidFill>
              </a:rPr>
              <a:t>1</a:t>
            </a:r>
            <a:r>
              <a:rPr lang="fr-FR" b="0" dirty="0"/>
              <a:t> colonie 2016 </a:t>
            </a:r>
            <a:r>
              <a:rPr lang="fr-FR" dirty="0">
                <a:solidFill>
                  <a:srgbClr val="FF0000"/>
                </a:solidFill>
              </a:rPr>
              <a:t>8</a:t>
            </a:r>
            <a:r>
              <a:rPr lang="fr-FR" b="0" dirty="0"/>
              <a:t> colonies 2017 </a:t>
            </a:r>
            <a:r>
              <a:rPr lang="fr-FR" dirty="0">
                <a:solidFill>
                  <a:srgbClr val="FF0000"/>
                </a:solidFill>
              </a:rPr>
              <a:t>22</a:t>
            </a:r>
            <a:r>
              <a:rPr lang="fr-FR" b="0" dirty="0"/>
              <a:t> colonies 2018 </a:t>
            </a:r>
            <a:r>
              <a:rPr lang="fr-FR" dirty="0">
                <a:solidFill>
                  <a:srgbClr val="FF0000"/>
                </a:solidFill>
              </a:rPr>
              <a:t>50</a:t>
            </a:r>
            <a:r>
              <a:rPr lang="fr-FR" b="0" dirty="0"/>
              <a:t> colonies 2019 </a:t>
            </a:r>
            <a:r>
              <a:rPr lang="fr-FR" dirty="0">
                <a:solidFill>
                  <a:srgbClr val="FF0000"/>
                </a:solidFill>
              </a:rPr>
              <a:t>35 </a:t>
            </a:r>
            <a:r>
              <a:rPr lang="fr-FR" b="0" dirty="0"/>
              <a:t>colonies 2020 </a:t>
            </a:r>
            <a:r>
              <a:rPr lang="fr-FR" dirty="0">
                <a:solidFill>
                  <a:srgbClr val="FF0000"/>
                </a:solidFill>
              </a:rPr>
              <a:t>35</a:t>
            </a:r>
            <a:r>
              <a:rPr lang="fr-FR" b="0" dirty="0"/>
              <a:t> colonies 2021 </a:t>
            </a:r>
            <a:r>
              <a:rPr lang="fr-FR" dirty="0">
                <a:solidFill>
                  <a:srgbClr val="FF0000"/>
                </a:solidFill>
              </a:rPr>
              <a:t>35</a:t>
            </a:r>
            <a:r>
              <a:rPr lang="fr-FR" b="0" dirty="0"/>
              <a:t> 2022 </a:t>
            </a:r>
            <a:r>
              <a:rPr lang="fr-FR" dirty="0">
                <a:solidFill>
                  <a:srgbClr val="FF0000"/>
                </a:solidFill>
              </a:rPr>
              <a:t>25</a:t>
            </a:r>
            <a:r>
              <a:rPr lang="fr-FR" b="0" dirty="0"/>
              <a:t> 2023 </a:t>
            </a:r>
            <a:r>
              <a:rPr lang="fr-FR" dirty="0">
                <a:solidFill>
                  <a:srgbClr val="FF0000"/>
                </a:solidFill>
              </a:rPr>
              <a:t>25.</a:t>
            </a:r>
            <a:r>
              <a:rPr lang="fr-FR" b="0" dirty="0"/>
              <a:t> </a:t>
            </a:r>
          </a:p>
          <a:p>
            <a:pPr algn="just">
              <a:spcBef>
                <a:spcPts val="300"/>
              </a:spcBef>
              <a:defRPr sz="1400"/>
            </a:pPr>
            <a:r>
              <a:rPr lang="fr-FR" dirty="0"/>
              <a:t>L’association a acheté </a:t>
            </a:r>
            <a:r>
              <a:rPr lang="fr-FR" b="1" dirty="0">
                <a:solidFill>
                  <a:srgbClr val="FF0000"/>
                </a:solidFill>
              </a:rPr>
              <a:t>109</a:t>
            </a:r>
            <a:r>
              <a:rPr lang="fr-FR" dirty="0"/>
              <a:t> essaims depuis le début de sa création. La difficulté pour continuer à avoir une association pérenne est de réaliser notre propre production d’essaims par des méthodes simples et applicables au niveau associatif.</a:t>
            </a:r>
          </a:p>
          <a:p>
            <a:pPr algn="just">
              <a:spcBef>
                <a:spcPts val="300"/>
              </a:spcBef>
              <a:defRPr sz="1400" b="1"/>
            </a:pPr>
            <a:r>
              <a:rPr lang="fr-FR" dirty="0"/>
              <a:t>Historique des productions de miel de l’association : </a:t>
            </a:r>
            <a:endParaRPr lang="fr-FR" dirty="0">
              <a:solidFill>
                <a:srgbClr val="FF0000"/>
              </a:solidFill>
            </a:endParaRPr>
          </a:p>
        </p:txBody>
      </p:sp>
      <p:pic>
        <p:nvPicPr>
          <p:cNvPr id="104" name="Image 3" descr="Image 3"/>
          <p:cNvPicPr>
            <a:picLocks noChangeAspect="1"/>
          </p:cNvPicPr>
          <p:nvPr/>
        </p:nvPicPr>
        <p:blipFill>
          <a:blip r:embed="rId2"/>
          <a:stretch>
            <a:fillRect/>
          </a:stretch>
        </p:blipFill>
        <p:spPr>
          <a:xfrm>
            <a:off x="395536" y="260647"/>
            <a:ext cx="1819773" cy="1728193"/>
          </a:xfrm>
          <a:prstGeom prst="rect">
            <a:avLst/>
          </a:prstGeom>
          <a:ln w="12700">
            <a:miter lim="400000"/>
          </a:ln>
        </p:spPr>
      </p:pic>
      <p:sp>
        <p:nvSpPr>
          <p:cNvPr id="105" name="Espace réservé de la date 4"/>
          <p:cNvSpPr txBox="1"/>
          <p:nvPr/>
        </p:nvSpPr>
        <p:spPr>
          <a:xfrm>
            <a:off x="45719" y="6381750"/>
            <a:ext cx="2042162"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vl1pPr>
          </a:lstStyle>
          <a:p>
            <a:r>
              <a:t>29/11/2023</a:t>
            </a:r>
          </a:p>
        </p:txBody>
      </p:sp>
      <p:sp>
        <p:nvSpPr>
          <p:cNvPr id="106"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pic>
        <p:nvPicPr>
          <p:cNvPr id="3" name="Image 2">
            <a:extLst>
              <a:ext uri="{FF2B5EF4-FFF2-40B4-BE49-F238E27FC236}">
                <a16:creationId xmlns:a16="http://schemas.microsoft.com/office/drawing/2014/main" id="{152FCED6-0F64-F3F2-83CF-14190946A598}"/>
              </a:ext>
            </a:extLst>
          </p:cNvPr>
          <p:cNvPicPr>
            <a:picLocks noChangeAspect="1"/>
          </p:cNvPicPr>
          <p:nvPr/>
        </p:nvPicPr>
        <p:blipFill>
          <a:blip r:embed="rId3"/>
          <a:stretch>
            <a:fillRect/>
          </a:stretch>
        </p:blipFill>
        <p:spPr>
          <a:xfrm>
            <a:off x="4029670" y="3871389"/>
            <a:ext cx="4911306" cy="2060623"/>
          </a:xfrm>
          <a:prstGeom prst="rect">
            <a:avLst/>
          </a:prstGeom>
        </p:spPr>
      </p:pic>
      <p:pic>
        <p:nvPicPr>
          <p:cNvPr id="6" name="Image 5">
            <a:extLst>
              <a:ext uri="{FF2B5EF4-FFF2-40B4-BE49-F238E27FC236}">
                <a16:creationId xmlns:a16="http://schemas.microsoft.com/office/drawing/2014/main" id="{A1D8CD7E-4D0C-779D-523B-8779EACA7824}"/>
              </a:ext>
            </a:extLst>
          </p:cNvPr>
          <p:cNvPicPr>
            <a:picLocks noChangeAspect="1"/>
          </p:cNvPicPr>
          <p:nvPr/>
        </p:nvPicPr>
        <p:blipFill>
          <a:blip r:embed="rId4"/>
          <a:stretch>
            <a:fillRect/>
          </a:stretch>
        </p:blipFill>
        <p:spPr>
          <a:xfrm>
            <a:off x="395536" y="3768681"/>
            <a:ext cx="3705958" cy="2267240"/>
          </a:xfrm>
          <a:prstGeom prst="rect">
            <a:avLst/>
          </a:prstGeom>
        </p:spPr>
      </p:pic>
    </p:spTree>
    <p:extLst>
      <p:ext uri="{BB962C8B-B14F-4D97-AF65-F5344CB8AC3E}">
        <p14:creationId xmlns:p14="http://schemas.microsoft.com/office/powerpoint/2010/main" val="36759986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0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0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0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2"/>
          <p:cNvSpPr txBox="1">
            <a:spLocks noGrp="1"/>
          </p:cNvSpPr>
          <p:nvPr>
            <p:ph type="ctrTitle"/>
          </p:nvPr>
        </p:nvSpPr>
        <p:spPr>
          <a:xfrm>
            <a:off x="2339751" y="389731"/>
            <a:ext cx="6048674" cy="1023046"/>
          </a:xfrm>
          <a:prstGeom prst="rect">
            <a:avLst/>
          </a:prstGeom>
        </p:spPr>
        <p:txBody>
          <a:bodyPr>
            <a:normAutofit fontScale="90000"/>
          </a:bodyPr>
          <a:lstStyle>
            <a:lvl1pPr>
              <a:defRPr sz="3200"/>
            </a:lvl1pPr>
          </a:lstStyle>
          <a:p>
            <a:r>
              <a:rPr lang="fr-FR" dirty="0"/>
              <a:t>Historique des résultats de l’association Abiho Calanques</a:t>
            </a:r>
          </a:p>
        </p:txBody>
      </p:sp>
      <p:pic>
        <p:nvPicPr>
          <p:cNvPr id="104" name="Image 3" descr="Image 3"/>
          <p:cNvPicPr>
            <a:picLocks noChangeAspect="1"/>
          </p:cNvPicPr>
          <p:nvPr/>
        </p:nvPicPr>
        <p:blipFill>
          <a:blip r:embed="rId2"/>
          <a:stretch>
            <a:fillRect/>
          </a:stretch>
        </p:blipFill>
        <p:spPr>
          <a:xfrm>
            <a:off x="395536" y="260647"/>
            <a:ext cx="1819773" cy="1728193"/>
          </a:xfrm>
          <a:prstGeom prst="rect">
            <a:avLst/>
          </a:prstGeom>
          <a:ln w="12700">
            <a:miter lim="400000"/>
          </a:ln>
        </p:spPr>
      </p:pic>
      <p:sp>
        <p:nvSpPr>
          <p:cNvPr id="105"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06"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pic>
        <p:nvPicPr>
          <p:cNvPr id="7" name="Image 6">
            <a:extLst>
              <a:ext uri="{FF2B5EF4-FFF2-40B4-BE49-F238E27FC236}">
                <a16:creationId xmlns:a16="http://schemas.microsoft.com/office/drawing/2014/main" id="{3981467B-4733-FF12-CF58-76CA6BD73B49}"/>
              </a:ext>
            </a:extLst>
          </p:cNvPr>
          <p:cNvPicPr>
            <a:picLocks noChangeAspect="1"/>
          </p:cNvPicPr>
          <p:nvPr/>
        </p:nvPicPr>
        <p:blipFill>
          <a:blip r:embed="rId3"/>
          <a:stretch>
            <a:fillRect/>
          </a:stretch>
        </p:blipFill>
        <p:spPr>
          <a:xfrm>
            <a:off x="395536" y="1988840"/>
            <a:ext cx="3914794" cy="4171950"/>
          </a:xfrm>
          <a:prstGeom prst="rect">
            <a:avLst/>
          </a:prstGeom>
        </p:spPr>
      </p:pic>
      <p:sp>
        <p:nvSpPr>
          <p:cNvPr id="8" name="ZoneTexte 7">
            <a:extLst>
              <a:ext uri="{FF2B5EF4-FFF2-40B4-BE49-F238E27FC236}">
                <a16:creationId xmlns:a16="http://schemas.microsoft.com/office/drawing/2014/main" id="{F072C7AF-8725-EE42-B7FA-D437AFC22B03}"/>
              </a:ext>
            </a:extLst>
          </p:cNvPr>
          <p:cNvSpPr txBox="1"/>
          <p:nvPr/>
        </p:nvSpPr>
        <p:spPr>
          <a:xfrm>
            <a:off x="5073162" y="2193681"/>
            <a:ext cx="3789484"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a:ea typeface="Arial"/>
                <a:cs typeface="Arial"/>
                <a:sym typeface="Arial"/>
              </a:rPr>
              <a:t>Le comparatif des productions à la ruche de miel, montre bien que notre région et le sud en général est en déficit de production lié en grande partie au manque de nourriture.</a:t>
            </a:r>
          </a:p>
          <a:p>
            <a:pPr marL="0" marR="0" indent="0" algn="l" defTabSz="914400" rtl="0" fontAlgn="auto" latinLnBrk="0" hangingPunct="0">
              <a:lnSpc>
                <a:spcPct val="100000"/>
              </a:lnSpc>
              <a:spcBef>
                <a:spcPts val="0"/>
              </a:spcBef>
              <a:spcAft>
                <a:spcPts val="0"/>
              </a:spcAft>
              <a:buClrTx/>
              <a:buSzTx/>
              <a:buFontTx/>
              <a:buNone/>
              <a:tabLst/>
            </a:pPr>
            <a:endParaRPr lang="fr-FR" dirty="0"/>
          </a:p>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Arial"/>
                <a:ea typeface="Arial"/>
                <a:cs typeface="Arial"/>
                <a:sym typeface="Arial"/>
              </a:rPr>
              <a:t>1 kg de miel = 5 à 7 millions de fleurs à butiner……….</a:t>
            </a:r>
          </a:p>
        </p:txBody>
      </p:sp>
    </p:spTree>
    <p:extLst>
      <p:ext uri="{BB962C8B-B14F-4D97-AF65-F5344CB8AC3E}">
        <p14:creationId xmlns:p14="http://schemas.microsoft.com/office/powerpoint/2010/main" val="290847864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2"/>
          <p:cNvSpPr txBox="1">
            <a:spLocks noGrp="1"/>
          </p:cNvSpPr>
          <p:nvPr>
            <p:ph type="ctrTitle"/>
          </p:nvPr>
        </p:nvSpPr>
        <p:spPr>
          <a:xfrm>
            <a:off x="2339751" y="389731"/>
            <a:ext cx="6048674" cy="1023046"/>
          </a:xfrm>
          <a:prstGeom prst="rect">
            <a:avLst/>
          </a:prstGeom>
        </p:spPr>
        <p:txBody>
          <a:bodyPr>
            <a:normAutofit fontScale="90000"/>
          </a:bodyPr>
          <a:lstStyle/>
          <a:p>
            <a:pPr>
              <a:defRPr sz="3200"/>
            </a:pPr>
            <a:r>
              <a:t>Activités de l’association</a:t>
            </a:r>
            <a:br/>
            <a:r>
              <a:t>Abiho Calanques</a:t>
            </a:r>
          </a:p>
        </p:txBody>
      </p:sp>
      <p:sp>
        <p:nvSpPr>
          <p:cNvPr id="109" name="Rectangle 3"/>
          <p:cNvSpPr txBox="1">
            <a:spLocks noGrp="1"/>
          </p:cNvSpPr>
          <p:nvPr>
            <p:ph type="subTitle" idx="1"/>
          </p:nvPr>
        </p:nvSpPr>
        <p:spPr>
          <a:xfrm>
            <a:off x="341296" y="2117923"/>
            <a:ext cx="8479175" cy="4150993"/>
          </a:xfrm>
          <a:prstGeom prst="rect">
            <a:avLst/>
          </a:prstGeom>
        </p:spPr>
        <p:txBody>
          <a:bodyPr>
            <a:normAutofit/>
          </a:bodyPr>
          <a:lstStyle/>
          <a:p>
            <a:pPr marL="285750" indent="-285750" algn="just">
              <a:spcBef>
                <a:spcPts val="300"/>
              </a:spcBef>
              <a:buSzPct val="100000"/>
              <a:buFont typeface="Arial"/>
              <a:buChar char="•"/>
              <a:defRPr sz="1400">
                <a:latin typeface="+mn-lt"/>
                <a:ea typeface="+mn-ea"/>
                <a:cs typeface="+mn-cs"/>
                <a:sym typeface="Helvetica"/>
              </a:defRPr>
            </a:pPr>
            <a:r>
              <a:rPr lang="fr-FR" dirty="0"/>
              <a:t>L’association propose 2 types d’adhésions une pour les novices et curieux de rentrer dans l’apiculture et son monde passionnant elle est de 10 €, une autre pour les apiculteurs amateurs confirmés ayant leurs propres ruches, et profitant des infrastructures de l’association elle est de 25 €.</a:t>
            </a:r>
          </a:p>
          <a:p>
            <a:pPr marL="285750" indent="-285750" algn="just">
              <a:spcBef>
                <a:spcPts val="300"/>
              </a:spcBef>
              <a:buSzPct val="100000"/>
              <a:buFont typeface="Arial"/>
              <a:buChar char="•"/>
              <a:defRPr sz="1400">
                <a:latin typeface="+mn-lt"/>
                <a:ea typeface="+mn-ea"/>
                <a:cs typeface="+mn-cs"/>
                <a:sym typeface="Helvetica"/>
              </a:defRPr>
            </a:pPr>
            <a:r>
              <a:rPr lang="fr-FR" dirty="0"/>
              <a:t>Le nombres d’adhérents simple novices et débutants est de l’ordre de 60 pour les confirmés elle est de 5 pour les apiculteurs.</a:t>
            </a:r>
          </a:p>
          <a:p>
            <a:pPr marL="285750" indent="-285750" algn="just">
              <a:spcBef>
                <a:spcPts val="300"/>
              </a:spcBef>
              <a:buSzPct val="100000"/>
              <a:buFont typeface="Arial"/>
              <a:buChar char="•"/>
              <a:defRPr sz="1400">
                <a:latin typeface="+mn-lt"/>
                <a:ea typeface="+mn-ea"/>
                <a:cs typeface="+mn-cs"/>
                <a:sym typeface="Helvetica"/>
              </a:defRPr>
            </a:pPr>
            <a:r>
              <a:rPr lang="fr-FR" dirty="0"/>
              <a:t>Elle organise des visites de suivi de ruchers avec un accompagnement sur les activités au fil de l’année sur les travaux apicoles, suivi du cheptel et récoltes de miel.</a:t>
            </a:r>
          </a:p>
          <a:p>
            <a:pPr marL="285750" indent="-285750" algn="just">
              <a:spcBef>
                <a:spcPts val="300"/>
              </a:spcBef>
              <a:buSzPct val="100000"/>
              <a:buFont typeface="Arial"/>
              <a:buChar char="•"/>
              <a:defRPr sz="1400">
                <a:latin typeface="+mn-lt"/>
                <a:ea typeface="+mn-ea"/>
                <a:cs typeface="+mn-cs"/>
                <a:sym typeface="Helvetica"/>
              </a:defRPr>
            </a:pPr>
            <a:r>
              <a:rPr lang="fr-FR" dirty="0"/>
              <a:t>Elle effectue des missions de sensibilisation et d’initiation pour des publics variés allant des tous petits de l’école maternelle en passant par le niveau collège et se termine avec les maisons de retraites du quartier. Ces activités sont ponctuées par la présentation de films descriptifs et/ou pédagogiques, ainsi que du matériel apicole utilisé pour nos activités.</a:t>
            </a:r>
          </a:p>
          <a:p>
            <a:pPr marL="285750" indent="-285750" algn="just">
              <a:spcBef>
                <a:spcPts val="300"/>
              </a:spcBef>
              <a:buSzPct val="100000"/>
              <a:buFont typeface="Arial"/>
              <a:buChar char="•"/>
              <a:defRPr sz="1400">
                <a:latin typeface="+mn-lt"/>
                <a:ea typeface="+mn-ea"/>
                <a:cs typeface="+mn-cs"/>
                <a:sym typeface="Helvetica"/>
              </a:defRPr>
            </a:pPr>
            <a:r>
              <a:rPr lang="fr-FR" dirty="0"/>
              <a:t>Communication auprès des adhérents avec notre site internet : </a:t>
            </a:r>
            <a:r>
              <a:rPr lang="fr-FR" u="sng" dirty="0">
                <a:solidFill>
                  <a:srgbClr val="009999"/>
                </a:solidFill>
                <a:uFill>
                  <a:solidFill>
                    <a:srgbClr val="009999"/>
                  </a:solidFill>
                </a:uFill>
                <a:hlinkClick r:id="rId2"/>
              </a:rPr>
              <a:t>https://abihocalanques.eu</a:t>
            </a:r>
            <a:r>
              <a:rPr lang="fr-FR" dirty="0"/>
              <a:t> , un groupe WhatsApp et notre adresse Email : </a:t>
            </a:r>
            <a:r>
              <a:rPr lang="fr-FR" u="sng" dirty="0">
                <a:solidFill>
                  <a:srgbClr val="009999"/>
                </a:solidFill>
                <a:uFill>
                  <a:solidFill>
                    <a:srgbClr val="009999"/>
                  </a:solidFill>
                </a:uFill>
                <a:hlinkClick r:id="rId3"/>
              </a:rPr>
              <a:t>abihocalanques@gmail.com</a:t>
            </a:r>
          </a:p>
          <a:p>
            <a:pPr marL="285750" indent="-285750" algn="just">
              <a:spcBef>
                <a:spcPts val="300"/>
              </a:spcBef>
              <a:buSzPct val="100000"/>
              <a:buFont typeface="Arial"/>
              <a:buChar char="•"/>
              <a:defRPr sz="1400">
                <a:latin typeface="+mn-lt"/>
                <a:ea typeface="+mn-ea"/>
                <a:cs typeface="+mn-cs"/>
                <a:sym typeface="Helvetica"/>
              </a:defRPr>
            </a:pPr>
            <a:r>
              <a:rPr lang="fr-FR" b="1" dirty="0"/>
              <a:t>Nos difficultés </a:t>
            </a:r>
            <a:r>
              <a:rPr lang="fr-FR" dirty="0"/>
              <a:t>: </a:t>
            </a:r>
          </a:p>
          <a:p>
            <a:pPr marL="342900" lvl="4" indent="-342900" algn="just">
              <a:spcBef>
                <a:spcPts val="300"/>
              </a:spcBef>
              <a:buSzPct val="100000"/>
              <a:buFont typeface="Arial" panose="020B0604020202020204" pitchFamily="34" charset="0"/>
              <a:buChar char="•"/>
              <a:defRPr sz="1400">
                <a:latin typeface="+mn-lt"/>
                <a:ea typeface="+mn-ea"/>
                <a:cs typeface="+mn-cs"/>
                <a:sym typeface="Helvetica"/>
              </a:defRPr>
            </a:pPr>
            <a:r>
              <a:rPr lang="fr-FR" dirty="0"/>
              <a:t>La gestion du varroa et du frelon asiatique,</a:t>
            </a:r>
          </a:p>
          <a:p>
            <a:pPr marL="342900" lvl="4" indent="-342900" algn="just">
              <a:spcBef>
                <a:spcPts val="300"/>
              </a:spcBef>
              <a:buFont typeface="Arial" panose="020B0604020202020204" pitchFamily="34" charset="0"/>
              <a:buChar char="•"/>
              <a:defRPr sz="1400">
                <a:latin typeface="+mn-lt"/>
                <a:ea typeface="+mn-ea"/>
                <a:cs typeface="+mn-cs"/>
                <a:sym typeface="Helvetica"/>
              </a:defRPr>
            </a:pPr>
            <a:r>
              <a:rPr lang="fr-FR" dirty="0"/>
              <a:t>Le réchauffement climatique, avec diminution des ressources alimentaires,</a:t>
            </a:r>
          </a:p>
          <a:p>
            <a:pPr marL="342900" lvl="4" indent="-342900" algn="just">
              <a:spcBef>
                <a:spcPts val="300"/>
              </a:spcBef>
              <a:buFont typeface="Arial" panose="020B0604020202020204" pitchFamily="34" charset="0"/>
              <a:buChar char="•"/>
              <a:defRPr sz="1400">
                <a:latin typeface="+mn-lt"/>
                <a:ea typeface="+mn-ea"/>
                <a:cs typeface="+mn-cs"/>
                <a:sym typeface="Helvetica"/>
              </a:defRPr>
            </a:pPr>
            <a:r>
              <a:rPr lang="fr-FR" dirty="0"/>
              <a:t>Notre volonté de ne pas transhumer est remise en question.</a:t>
            </a:r>
          </a:p>
        </p:txBody>
      </p:sp>
      <p:pic>
        <p:nvPicPr>
          <p:cNvPr id="110" name="Image 3" descr="Image 3"/>
          <p:cNvPicPr>
            <a:picLocks noChangeAspect="1"/>
          </p:cNvPicPr>
          <p:nvPr/>
        </p:nvPicPr>
        <p:blipFill>
          <a:blip r:embed="rId4"/>
          <a:stretch>
            <a:fillRect/>
          </a:stretch>
        </p:blipFill>
        <p:spPr>
          <a:xfrm>
            <a:off x="395536" y="260647"/>
            <a:ext cx="1819773" cy="1728193"/>
          </a:xfrm>
          <a:prstGeom prst="rect">
            <a:avLst/>
          </a:prstGeom>
          <a:ln w="12700">
            <a:miter lim="400000"/>
          </a:ln>
        </p:spPr>
      </p:pic>
      <p:sp>
        <p:nvSpPr>
          <p:cNvPr id="111"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12"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0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0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0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10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iterate>
                                    <p:tmAbs val="0"/>
                                  </p:iterate>
                                  <p:childTnLst>
                                    <p:set>
                                      <p:cBhvr>
                                        <p:cTn id="32" fill="hold"/>
                                        <p:tgtEl>
                                          <p:spTgt spid="109">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iterate>
                                    <p:tmAbs val="0"/>
                                  </p:iterate>
                                  <p:childTnLst>
                                    <p:set>
                                      <p:cBhvr>
                                        <p:cTn id="34" fill="hold"/>
                                        <p:tgtEl>
                                          <p:spTgt spid="1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2"/>
          <p:cNvSpPr txBox="1">
            <a:spLocks noGrp="1"/>
          </p:cNvSpPr>
          <p:nvPr>
            <p:ph type="ctrTitle"/>
          </p:nvPr>
        </p:nvSpPr>
        <p:spPr>
          <a:xfrm>
            <a:off x="2339751" y="332656"/>
            <a:ext cx="6048674" cy="1728192"/>
          </a:xfrm>
          <a:prstGeom prst="rect">
            <a:avLst/>
          </a:prstGeom>
        </p:spPr>
        <p:txBody>
          <a:bodyPr/>
          <a:lstStyle/>
          <a:p>
            <a:r>
              <a:rPr lang="fr-FR" dirty="0"/>
              <a:t>Liste</a:t>
            </a:r>
            <a:r>
              <a:rPr dirty="0"/>
              <a:t> des </a:t>
            </a:r>
            <a:r>
              <a:rPr dirty="0" err="1"/>
              <a:t>Ruchers</a:t>
            </a:r>
            <a:r>
              <a:rPr dirty="0"/>
              <a:t> Abiho Calanques</a:t>
            </a:r>
          </a:p>
        </p:txBody>
      </p:sp>
      <p:sp>
        <p:nvSpPr>
          <p:cNvPr id="115" name="Rectangle 3"/>
          <p:cNvSpPr txBox="1">
            <a:spLocks noGrp="1"/>
          </p:cNvSpPr>
          <p:nvPr>
            <p:ph type="subTitle" idx="1"/>
          </p:nvPr>
        </p:nvSpPr>
        <p:spPr>
          <a:xfrm>
            <a:off x="332412" y="1988840"/>
            <a:ext cx="8479175" cy="3960441"/>
          </a:xfrm>
          <a:prstGeom prst="rect">
            <a:avLst/>
          </a:prstGeom>
        </p:spPr>
        <p:txBody>
          <a:bodyPr/>
          <a:lstStyle/>
          <a:p>
            <a:pPr marL="514350" indent="-514350" algn="l">
              <a:spcBef>
                <a:spcPts val="400"/>
              </a:spcBef>
              <a:buSzPct val="100000"/>
              <a:buAutoNum type="arabicPeriod"/>
              <a:defRPr sz="1800" b="1">
                <a:solidFill>
                  <a:srgbClr val="0070C0"/>
                </a:solidFill>
              </a:defRPr>
            </a:pPr>
            <a:r>
              <a:t>Rucher de La Jarre SEMM (5 ruches) 13009 </a:t>
            </a:r>
          </a:p>
          <a:p>
            <a:pPr marL="514350" indent="-514350" algn="l">
              <a:spcBef>
                <a:spcPts val="400"/>
              </a:spcBef>
              <a:buSzPct val="100000"/>
              <a:buAutoNum type="arabicPeriod"/>
              <a:defRPr sz="1800"/>
            </a:pPr>
            <a:r>
              <a:t>Rucher Domus Vi (5 ruches) 13009</a:t>
            </a:r>
          </a:p>
          <a:p>
            <a:pPr marL="514350" indent="-514350" algn="l">
              <a:spcBef>
                <a:spcPts val="400"/>
              </a:spcBef>
              <a:buSzPct val="100000"/>
              <a:buAutoNum type="arabicPeriod"/>
              <a:defRPr sz="1800" b="1">
                <a:solidFill>
                  <a:srgbClr val="0070C0"/>
                </a:solidFill>
              </a:defRPr>
            </a:pPr>
            <a:r>
              <a:t>Rucher de L’Aigle SEMM (5 ruches) 13009 Apiculteurs</a:t>
            </a:r>
          </a:p>
          <a:p>
            <a:pPr marL="514350" indent="-514350" algn="l">
              <a:spcBef>
                <a:spcPts val="400"/>
              </a:spcBef>
              <a:buSzPct val="100000"/>
              <a:buAutoNum type="arabicPeriod"/>
              <a:defRPr sz="1800" b="1">
                <a:solidFill>
                  <a:srgbClr val="0070C0"/>
                </a:solidFill>
              </a:defRPr>
            </a:pPr>
            <a:r>
              <a:t>Rucher de Luminy SEMM (5 ruches) 13009</a:t>
            </a:r>
          </a:p>
          <a:p>
            <a:pPr marL="514350" indent="-514350" algn="l">
              <a:spcBef>
                <a:spcPts val="400"/>
              </a:spcBef>
              <a:buSzPct val="100000"/>
              <a:buAutoNum type="arabicPeriod"/>
              <a:defRPr sz="1800" b="1">
                <a:solidFill>
                  <a:srgbClr val="0070C0"/>
                </a:solidFill>
              </a:defRPr>
            </a:pPr>
            <a:r>
              <a:t>Rucher Cassis SEMM (5 ruches) 13260</a:t>
            </a:r>
          </a:p>
          <a:p>
            <a:pPr marL="514350" indent="-514350" algn="l">
              <a:spcBef>
                <a:spcPts val="400"/>
              </a:spcBef>
              <a:buSzPct val="100000"/>
              <a:buAutoNum type="arabicPeriod"/>
              <a:defRPr sz="1800" strike="sngStrike"/>
            </a:pPr>
            <a:r>
              <a:t>Rucher de La Savine (4 ruches) 13015 </a:t>
            </a:r>
          </a:p>
          <a:p>
            <a:pPr marL="514350" indent="-514350" algn="l">
              <a:spcBef>
                <a:spcPts val="400"/>
              </a:spcBef>
              <a:buSzPct val="100000"/>
              <a:buAutoNum type="arabicPeriod"/>
              <a:defRPr sz="1800" b="1">
                <a:solidFill>
                  <a:srgbClr val="FF0000"/>
                </a:solidFill>
              </a:defRPr>
            </a:pPr>
            <a:r>
              <a:t>Rucher de Lun D13 (20 ruches) 13009 Rucher Principal</a:t>
            </a:r>
          </a:p>
          <a:p>
            <a:pPr marL="514350" indent="-514350" algn="l">
              <a:spcBef>
                <a:spcPts val="400"/>
              </a:spcBef>
              <a:buSzPct val="100000"/>
              <a:buAutoNum type="arabicPeriod"/>
              <a:defRPr sz="1800"/>
            </a:pPr>
            <a:r>
              <a:t>Rucher du Collège du Roy d’Espagne (2 ruches) 13009</a:t>
            </a:r>
          </a:p>
          <a:p>
            <a:pPr marL="514350" indent="-514350" algn="l">
              <a:spcBef>
                <a:spcPts val="400"/>
              </a:spcBef>
              <a:buSzPct val="100000"/>
              <a:buAutoNum type="arabicPeriod"/>
              <a:defRPr sz="1800" b="1">
                <a:solidFill>
                  <a:srgbClr val="0070C0"/>
                </a:solidFill>
              </a:defRPr>
            </a:pPr>
            <a:r>
              <a:t>Rucher de L’Aigle SEMM (5 ruches) 13009</a:t>
            </a:r>
          </a:p>
          <a:p>
            <a:pPr marL="514350" indent="-514350" algn="l">
              <a:spcBef>
                <a:spcPts val="400"/>
              </a:spcBef>
              <a:buSzPct val="100000"/>
              <a:buAutoNum type="arabicPeriod"/>
              <a:defRPr sz="1800" b="1">
                <a:solidFill>
                  <a:srgbClr val="0070C0"/>
                </a:solidFill>
              </a:defRPr>
            </a:pPr>
            <a:r>
              <a:t>Rucher des Baumettes (5 ruches) 13009</a:t>
            </a:r>
          </a:p>
          <a:p>
            <a:pPr marL="514350" indent="-514350" algn="l">
              <a:spcBef>
                <a:spcPts val="400"/>
              </a:spcBef>
              <a:buSzPct val="100000"/>
              <a:buAutoNum type="arabicPeriod"/>
              <a:defRPr sz="1800"/>
            </a:pPr>
            <a:r>
              <a:t>Rucher CAM Centre Aéré Municipal Pastré Mairie 6-8 (4 ruches) 13008</a:t>
            </a:r>
          </a:p>
          <a:p>
            <a:pPr marL="514350" indent="-514350" algn="l">
              <a:spcBef>
                <a:spcPts val="400"/>
              </a:spcBef>
              <a:buSzPct val="100000"/>
              <a:buFont typeface="Arial"/>
              <a:buChar char="•"/>
              <a:defRPr sz="1800" b="1">
                <a:solidFill>
                  <a:srgbClr val="FF0000"/>
                </a:solidFill>
              </a:defRPr>
            </a:pPr>
            <a:r>
              <a:t>Capacité totale des ruchers : 60 ruches</a:t>
            </a:r>
          </a:p>
        </p:txBody>
      </p:sp>
      <p:pic>
        <p:nvPicPr>
          <p:cNvPr id="116" name="Image 3" descr="Image 3"/>
          <p:cNvPicPr>
            <a:picLocks noChangeAspect="1"/>
          </p:cNvPicPr>
          <p:nvPr/>
        </p:nvPicPr>
        <p:blipFill>
          <a:blip r:embed="rId2"/>
          <a:stretch>
            <a:fillRect/>
          </a:stretch>
        </p:blipFill>
        <p:spPr>
          <a:xfrm>
            <a:off x="395536" y="260647"/>
            <a:ext cx="1819773" cy="1728193"/>
          </a:xfrm>
          <a:prstGeom prst="rect">
            <a:avLst/>
          </a:prstGeom>
          <a:ln w="12700">
            <a:miter lim="400000"/>
          </a:ln>
        </p:spPr>
      </p:pic>
      <p:sp>
        <p:nvSpPr>
          <p:cNvPr id="117"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18"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Espace réservé du pied de page 2"/>
          <p:cNvSpPr txBox="1"/>
          <p:nvPr/>
        </p:nvSpPr>
        <p:spPr>
          <a:xfrm>
            <a:off x="2688050" y="6430821"/>
            <a:ext cx="3768157"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atin typeface="Arial Narrow"/>
                <a:ea typeface="Arial Narrow"/>
                <a:cs typeface="Arial Narrow"/>
                <a:sym typeface="Arial Narrow"/>
              </a:defRPr>
            </a:lvl1pPr>
          </a:lstStyle>
          <a:p>
            <a:r>
              <a:t>Plan Général Ruchers Abiho Calanques extensions SEMM et mairie du 6-8</a:t>
            </a:r>
          </a:p>
        </p:txBody>
      </p:sp>
      <p:sp>
        <p:nvSpPr>
          <p:cNvPr id="121" name="Titre 1"/>
          <p:cNvSpPr txBox="1">
            <a:spLocks noGrp="1"/>
          </p:cNvSpPr>
          <p:nvPr>
            <p:ph type="title"/>
          </p:nvPr>
        </p:nvSpPr>
        <p:spPr>
          <a:xfrm>
            <a:off x="457200" y="76561"/>
            <a:ext cx="8229600" cy="400112"/>
          </a:xfrm>
          <a:prstGeom prst="rect">
            <a:avLst/>
          </a:prstGeom>
        </p:spPr>
        <p:txBody>
          <a:bodyPr/>
          <a:lstStyle/>
          <a:p>
            <a:pPr>
              <a:defRPr sz="2000"/>
            </a:pPr>
            <a:r>
              <a:t>Plan Général des Ruchers d’Abiho Calanques </a:t>
            </a:r>
            <a:r>
              <a:rPr b="1">
                <a:solidFill>
                  <a:srgbClr val="FF0000"/>
                </a:solidFill>
              </a:rPr>
              <a:t>2023</a:t>
            </a:r>
          </a:p>
        </p:txBody>
      </p:sp>
      <p:pic>
        <p:nvPicPr>
          <p:cNvPr id="122" name="Image 26" descr="Image 26"/>
          <p:cNvPicPr>
            <a:picLocks noChangeAspect="1"/>
          </p:cNvPicPr>
          <p:nvPr/>
        </p:nvPicPr>
        <p:blipFill>
          <a:blip r:embed="rId2"/>
          <a:srcRect r="20862"/>
          <a:stretch>
            <a:fillRect/>
          </a:stretch>
        </p:blipFill>
        <p:spPr>
          <a:xfrm>
            <a:off x="46692" y="552219"/>
            <a:ext cx="9036415" cy="5757101"/>
          </a:xfrm>
          <a:prstGeom prst="rect">
            <a:avLst/>
          </a:prstGeom>
          <a:ln w="12700">
            <a:miter lim="400000"/>
          </a:ln>
        </p:spPr>
      </p:pic>
      <p:sp>
        <p:nvSpPr>
          <p:cNvPr id="123" name="Rectangle 27"/>
          <p:cNvSpPr/>
          <p:nvPr/>
        </p:nvSpPr>
        <p:spPr>
          <a:xfrm>
            <a:off x="5364088" y="711377"/>
            <a:ext cx="1080121"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de La Savine (4 ruches) 13015</a:t>
            </a:r>
          </a:p>
        </p:txBody>
      </p:sp>
      <p:sp>
        <p:nvSpPr>
          <p:cNvPr id="124" name="Connecteur droit avec flèche 32"/>
          <p:cNvSpPr/>
          <p:nvPr/>
        </p:nvSpPr>
        <p:spPr>
          <a:xfrm flipH="1">
            <a:off x="4499991" y="872716"/>
            <a:ext cx="864098" cy="1260140"/>
          </a:xfrm>
          <a:prstGeom prst="line">
            <a:avLst/>
          </a:prstGeom>
          <a:ln w="38100">
            <a:solidFill>
              <a:srgbClr val="FF0000"/>
            </a:solidFill>
            <a:tailEnd type="triangle"/>
          </a:ln>
        </p:spPr>
        <p:txBody>
          <a:bodyPr lIns="45719" rIns="45719"/>
          <a:lstStyle/>
          <a:p>
            <a:endParaRPr/>
          </a:p>
        </p:txBody>
      </p:sp>
      <p:sp>
        <p:nvSpPr>
          <p:cNvPr id="125" name="Connecteur droit avec flèche 33"/>
          <p:cNvSpPr/>
          <p:nvPr/>
        </p:nvSpPr>
        <p:spPr>
          <a:xfrm flipH="1">
            <a:off x="6041838" y="2641145"/>
            <a:ext cx="864097" cy="1260141"/>
          </a:xfrm>
          <a:prstGeom prst="line">
            <a:avLst/>
          </a:prstGeom>
          <a:ln w="38100">
            <a:solidFill>
              <a:srgbClr val="FF0000"/>
            </a:solidFill>
            <a:tailEnd type="triangle"/>
          </a:ln>
        </p:spPr>
        <p:txBody>
          <a:bodyPr lIns="45719" rIns="45719"/>
          <a:lstStyle/>
          <a:p>
            <a:endParaRPr/>
          </a:p>
        </p:txBody>
      </p:sp>
      <p:sp>
        <p:nvSpPr>
          <p:cNvPr id="126" name="Rectangle 34"/>
          <p:cNvSpPr/>
          <p:nvPr/>
        </p:nvSpPr>
        <p:spPr>
          <a:xfrm>
            <a:off x="6905934" y="2421171"/>
            <a:ext cx="834418" cy="436977"/>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Cassis (5 ruches) 13260</a:t>
            </a:r>
          </a:p>
        </p:txBody>
      </p:sp>
      <p:sp>
        <p:nvSpPr>
          <p:cNvPr id="127" name="Connecteur droit avec flèche 35"/>
          <p:cNvSpPr/>
          <p:nvPr/>
        </p:nvSpPr>
        <p:spPr>
          <a:xfrm flipH="1">
            <a:off x="4889758" y="1417769"/>
            <a:ext cx="1410435" cy="2655023"/>
          </a:xfrm>
          <a:prstGeom prst="line">
            <a:avLst/>
          </a:prstGeom>
          <a:ln w="38100">
            <a:solidFill>
              <a:srgbClr val="FF0000"/>
            </a:solidFill>
            <a:tailEnd type="triangle"/>
          </a:ln>
        </p:spPr>
        <p:txBody>
          <a:bodyPr lIns="45719" rIns="45719"/>
          <a:lstStyle/>
          <a:p>
            <a:endParaRPr/>
          </a:p>
        </p:txBody>
      </p:sp>
      <p:sp>
        <p:nvSpPr>
          <p:cNvPr id="128" name="Rectangle 36"/>
          <p:cNvSpPr/>
          <p:nvPr/>
        </p:nvSpPr>
        <p:spPr>
          <a:xfrm>
            <a:off x="6300192" y="1199281"/>
            <a:ext cx="864097" cy="436977"/>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de Lun (25 ruches) 13009</a:t>
            </a:r>
          </a:p>
        </p:txBody>
      </p:sp>
      <p:sp>
        <p:nvSpPr>
          <p:cNvPr id="129" name="Rectangle 38"/>
          <p:cNvSpPr/>
          <p:nvPr/>
        </p:nvSpPr>
        <p:spPr>
          <a:xfrm>
            <a:off x="6617902" y="1822507"/>
            <a:ext cx="978435"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de Luminy (5 ruches) 13009</a:t>
            </a:r>
          </a:p>
        </p:txBody>
      </p:sp>
      <p:sp>
        <p:nvSpPr>
          <p:cNvPr id="130" name="Connecteur droit avec flèche 39"/>
          <p:cNvSpPr/>
          <p:nvPr/>
        </p:nvSpPr>
        <p:spPr>
          <a:xfrm flipH="1">
            <a:off x="5220072" y="1983846"/>
            <a:ext cx="1397831" cy="1877202"/>
          </a:xfrm>
          <a:prstGeom prst="line">
            <a:avLst/>
          </a:prstGeom>
          <a:ln w="38100">
            <a:solidFill>
              <a:srgbClr val="FF0000"/>
            </a:solidFill>
            <a:tailEnd type="triangle"/>
          </a:ln>
        </p:spPr>
        <p:txBody>
          <a:bodyPr lIns="45719" rIns="45719"/>
          <a:lstStyle/>
          <a:p>
            <a:endParaRPr/>
          </a:p>
        </p:txBody>
      </p:sp>
      <p:sp>
        <p:nvSpPr>
          <p:cNvPr id="131" name="Rectangle 44"/>
          <p:cNvSpPr/>
          <p:nvPr/>
        </p:nvSpPr>
        <p:spPr>
          <a:xfrm>
            <a:off x="2632017" y="928055"/>
            <a:ext cx="936105"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de L’Aigle (5 ruches) 13009</a:t>
            </a:r>
          </a:p>
        </p:txBody>
      </p:sp>
      <p:sp>
        <p:nvSpPr>
          <p:cNvPr id="132" name="Rectangle 45"/>
          <p:cNvSpPr/>
          <p:nvPr/>
        </p:nvSpPr>
        <p:spPr>
          <a:xfrm>
            <a:off x="2369383" y="1729837"/>
            <a:ext cx="1008113"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de La Jarre (5 ruches) 13009</a:t>
            </a:r>
          </a:p>
        </p:txBody>
      </p:sp>
      <p:sp>
        <p:nvSpPr>
          <p:cNvPr id="133" name="Connecteur droit avec flèche 49"/>
          <p:cNvSpPr/>
          <p:nvPr/>
        </p:nvSpPr>
        <p:spPr>
          <a:xfrm>
            <a:off x="3559654" y="1078181"/>
            <a:ext cx="1152130" cy="2808312"/>
          </a:xfrm>
          <a:prstGeom prst="line">
            <a:avLst/>
          </a:prstGeom>
          <a:ln w="38100">
            <a:solidFill>
              <a:srgbClr val="FF0000"/>
            </a:solidFill>
            <a:tailEnd type="triangle"/>
          </a:ln>
        </p:spPr>
        <p:txBody>
          <a:bodyPr lIns="45719" rIns="45719"/>
          <a:lstStyle/>
          <a:p>
            <a:endParaRPr/>
          </a:p>
        </p:txBody>
      </p:sp>
      <p:sp>
        <p:nvSpPr>
          <p:cNvPr id="134" name="Connecteur droit avec flèche 52"/>
          <p:cNvSpPr/>
          <p:nvPr/>
        </p:nvSpPr>
        <p:spPr>
          <a:xfrm>
            <a:off x="3381728" y="1892921"/>
            <a:ext cx="1296144" cy="2031670"/>
          </a:xfrm>
          <a:prstGeom prst="line">
            <a:avLst/>
          </a:prstGeom>
          <a:ln w="38100">
            <a:solidFill>
              <a:srgbClr val="FF0000"/>
            </a:solidFill>
            <a:tailEnd type="triangle"/>
          </a:ln>
        </p:spPr>
        <p:txBody>
          <a:bodyPr lIns="45719" rIns="45719"/>
          <a:lstStyle/>
          <a:p>
            <a:endParaRPr/>
          </a:p>
        </p:txBody>
      </p:sp>
      <p:sp>
        <p:nvSpPr>
          <p:cNvPr id="135" name="Rectangle 54"/>
          <p:cNvSpPr/>
          <p:nvPr/>
        </p:nvSpPr>
        <p:spPr>
          <a:xfrm>
            <a:off x="1835696" y="2676149"/>
            <a:ext cx="936105"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Domus Vi (5 ruches) 13009</a:t>
            </a:r>
          </a:p>
        </p:txBody>
      </p:sp>
      <p:sp>
        <p:nvSpPr>
          <p:cNvPr id="136" name="Connecteur droit avec flèche 55"/>
          <p:cNvSpPr/>
          <p:nvPr/>
        </p:nvSpPr>
        <p:spPr>
          <a:xfrm>
            <a:off x="2771799" y="2852936"/>
            <a:ext cx="1944218" cy="1152128"/>
          </a:xfrm>
          <a:prstGeom prst="line">
            <a:avLst/>
          </a:prstGeom>
          <a:ln w="38100">
            <a:solidFill>
              <a:srgbClr val="FF0000"/>
            </a:solidFill>
            <a:tailEnd type="triangle"/>
          </a:ln>
        </p:spPr>
        <p:txBody>
          <a:bodyPr lIns="45719" rIns="45719"/>
          <a:lstStyle/>
          <a:p>
            <a:endParaRPr/>
          </a:p>
        </p:txBody>
      </p:sp>
      <p:pic>
        <p:nvPicPr>
          <p:cNvPr id="137" name="Image 58" descr="Image 58"/>
          <p:cNvPicPr>
            <a:picLocks noChangeAspect="1"/>
          </p:cNvPicPr>
          <p:nvPr/>
        </p:nvPicPr>
        <p:blipFill>
          <a:blip r:embed="rId3"/>
          <a:stretch>
            <a:fillRect/>
          </a:stretch>
        </p:blipFill>
        <p:spPr>
          <a:xfrm>
            <a:off x="8172399" y="620687"/>
            <a:ext cx="805228" cy="764705"/>
          </a:xfrm>
          <a:prstGeom prst="rect">
            <a:avLst/>
          </a:prstGeom>
          <a:ln w="12700">
            <a:miter lim="400000"/>
          </a:ln>
        </p:spPr>
      </p:pic>
      <p:pic>
        <p:nvPicPr>
          <p:cNvPr id="138" name="Image 60" descr="Image 60"/>
          <p:cNvPicPr>
            <a:picLocks noChangeAspect="1"/>
          </p:cNvPicPr>
          <p:nvPr/>
        </p:nvPicPr>
        <p:blipFill>
          <a:blip r:embed="rId4"/>
          <a:stretch>
            <a:fillRect/>
          </a:stretch>
        </p:blipFill>
        <p:spPr>
          <a:xfrm>
            <a:off x="124364" y="4167727"/>
            <a:ext cx="2215389" cy="1565529"/>
          </a:xfrm>
          <a:prstGeom prst="rect">
            <a:avLst/>
          </a:prstGeom>
          <a:ln w="12700">
            <a:miter lim="400000"/>
          </a:ln>
        </p:spPr>
      </p:pic>
      <p:pic>
        <p:nvPicPr>
          <p:cNvPr id="139" name="Image 62" descr="Image 62"/>
          <p:cNvPicPr>
            <a:picLocks noChangeAspect="1"/>
          </p:cNvPicPr>
          <p:nvPr/>
        </p:nvPicPr>
        <p:blipFill>
          <a:blip r:embed="rId5"/>
          <a:stretch>
            <a:fillRect/>
          </a:stretch>
        </p:blipFill>
        <p:spPr>
          <a:xfrm>
            <a:off x="683568" y="2348880"/>
            <a:ext cx="1043609" cy="745235"/>
          </a:xfrm>
          <a:prstGeom prst="rect">
            <a:avLst/>
          </a:prstGeom>
          <a:ln w="12700">
            <a:miter lim="400000"/>
          </a:ln>
        </p:spPr>
      </p:pic>
      <p:pic>
        <p:nvPicPr>
          <p:cNvPr id="140" name="Image 63" descr="Image 63"/>
          <p:cNvPicPr>
            <a:picLocks noChangeAspect="1"/>
          </p:cNvPicPr>
          <p:nvPr/>
        </p:nvPicPr>
        <p:blipFill>
          <a:blip r:embed="rId6"/>
          <a:stretch>
            <a:fillRect/>
          </a:stretch>
        </p:blipFill>
        <p:spPr>
          <a:xfrm>
            <a:off x="3491879" y="4869160"/>
            <a:ext cx="2533703" cy="1450659"/>
          </a:xfrm>
          <a:prstGeom prst="rect">
            <a:avLst/>
          </a:prstGeom>
          <a:ln w="12700">
            <a:miter lim="400000"/>
          </a:ln>
        </p:spPr>
      </p:pic>
      <p:sp>
        <p:nvSpPr>
          <p:cNvPr id="141" name="Espace réservé de la date 21"/>
          <p:cNvSpPr txBox="1"/>
          <p:nvPr/>
        </p:nvSpPr>
        <p:spPr>
          <a:xfrm>
            <a:off x="502919" y="6245225"/>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42" name="Espace réservé du numéro de diapositive 22"/>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143" name="Rectangle 28"/>
          <p:cNvSpPr/>
          <p:nvPr/>
        </p:nvSpPr>
        <p:spPr>
          <a:xfrm>
            <a:off x="4381468" y="2280334"/>
            <a:ext cx="1008114" cy="3226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du Collège (2 ruches) 13009</a:t>
            </a:r>
          </a:p>
        </p:txBody>
      </p:sp>
      <p:sp>
        <p:nvSpPr>
          <p:cNvPr id="144" name="Connecteur droit avec flèche 29"/>
          <p:cNvSpPr/>
          <p:nvPr/>
        </p:nvSpPr>
        <p:spPr>
          <a:xfrm flipH="1">
            <a:off x="4756756" y="2601135"/>
            <a:ext cx="128770" cy="1285359"/>
          </a:xfrm>
          <a:prstGeom prst="line">
            <a:avLst/>
          </a:prstGeom>
          <a:ln w="38100">
            <a:solidFill>
              <a:srgbClr val="FF0000"/>
            </a:solidFill>
            <a:tailEnd type="triangle"/>
          </a:ln>
        </p:spPr>
        <p:txBody>
          <a:bodyPr lIns="45719" rIns="45719"/>
          <a:lstStyle/>
          <a:p>
            <a:endParaRPr/>
          </a:p>
        </p:txBody>
      </p:sp>
      <p:sp>
        <p:nvSpPr>
          <p:cNvPr id="145" name="Rectangle 30"/>
          <p:cNvSpPr/>
          <p:nvPr/>
        </p:nvSpPr>
        <p:spPr>
          <a:xfrm>
            <a:off x="1835696" y="3225958"/>
            <a:ext cx="936105" cy="436977"/>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lvl1pPr algn="ctr">
              <a:defRPr sz="800">
                <a:solidFill>
                  <a:schemeClr val="accent3">
                    <a:lumOff val="44000"/>
                  </a:schemeClr>
                </a:solidFill>
              </a:defRPr>
            </a:lvl1pPr>
          </a:lstStyle>
          <a:p>
            <a:r>
              <a:t>Rucher CAM Pastré (4 ruches) 13008</a:t>
            </a:r>
          </a:p>
        </p:txBody>
      </p:sp>
      <p:sp>
        <p:nvSpPr>
          <p:cNvPr id="146" name="Connecteur droit avec flèche 31"/>
          <p:cNvSpPr/>
          <p:nvPr/>
        </p:nvSpPr>
        <p:spPr>
          <a:xfrm>
            <a:off x="2771799" y="3429000"/>
            <a:ext cx="1728194" cy="504056"/>
          </a:xfrm>
          <a:prstGeom prst="line">
            <a:avLst/>
          </a:prstGeom>
          <a:ln w="38100">
            <a:solidFill>
              <a:srgbClr val="FF0000"/>
            </a:solidFill>
            <a:tailEnd type="triangle"/>
          </a:ln>
        </p:spPr>
        <p:txBody>
          <a:bodyPr lIns="45719" rIns="45719"/>
          <a:lstStyle/>
          <a:p>
            <a:endParaRPr/>
          </a:p>
        </p:txBody>
      </p:sp>
      <p:sp>
        <p:nvSpPr>
          <p:cNvPr id="147" name="Rectangle 37"/>
          <p:cNvSpPr/>
          <p:nvPr/>
        </p:nvSpPr>
        <p:spPr>
          <a:xfrm>
            <a:off x="5364088" y="1163117"/>
            <a:ext cx="723336" cy="551278"/>
          </a:xfrm>
          <a:prstGeom prst="rect">
            <a:avLst/>
          </a:prstGeom>
          <a:solidFill>
            <a:schemeClr val="accent1"/>
          </a:solidFill>
          <a:ln w="25400">
            <a:solidFill>
              <a:srgbClr val="88A3A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ctr">
            <a:spAutoFit/>
          </a:bodyPr>
          <a:lstStyle/>
          <a:p>
            <a:pPr algn="ctr">
              <a:defRPr sz="800">
                <a:solidFill>
                  <a:schemeClr val="accent3">
                    <a:lumOff val="44000"/>
                  </a:schemeClr>
                </a:solidFill>
              </a:defRPr>
            </a:pPr>
            <a:r>
              <a:t>Rucher des Baumettes </a:t>
            </a:r>
          </a:p>
          <a:p>
            <a:pPr algn="ctr">
              <a:defRPr sz="800">
                <a:solidFill>
                  <a:schemeClr val="accent3">
                    <a:lumOff val="44000"/>
                  </a:schemeClr>
                </a:solidFill>
              </a:defRPr>
            </a:pPr>
            <a:r>
              <a:t>(5 ruches) 13009</a:t>
            </a:r>
          </a:p>
        </p:txBody>
      </p:sp>
      <p:sp>
        <p:nvSpPr>
          <p:cNvPr id="148" name="Connecteur droit avec flèche 40"/>
          <p:cNvSpPr/>
          <p:nvPr/>
        </p:nvSpPr>
        <p:spPr>
          <a:xfrm flipH="1">
            <a:off x="4830305" y="1731714"/>
            <a:ext cx="889590" cy="2273351"/>
          </a:xfrm>
          <a:prstGeom prst="line">
            <a:avLst/>
          </a:prstGeom>
          <a:ln w="38100">
            <a:solidFill>
              <a:srgbClr val="FF0000"/>
            </a:solidFill>
            <a:tailEnd type="triangle"/>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p:tmAbs val="0"/>
                                  </p:iterate>
                                  <p:childTnLst>
                                    <p:set>
                                      <p:cBhvr>
                                        <p:cTn id="14" fill="hold"/>
                                        <p:tgtEl>
                                          <p:spTgt spid="137"/>
                                        </p:tgtEl>
                                        <p:attrNameLst>
                                          <p:attrName>style.visibility</p:attrName>
                                        </p:attrNameLst>
                                      </p:cBhvr>
                                      <p:to>
                                        <p:strVal val="visible"/>
                                      </p:to>
                                    </p:set>
                                    <p:anim calcmode="lin" valueType="num">
                                      <p:cBhvr>
                                        <p:cTn id="15" dur="1000" fill="hold"/>
                                        <p:tgtEl>
                                          <p:spTgt spid="137"/>
                                        </p:tgtEl>
                                        <p:attrNameLst>
                                          <p:attrName>ppt_w</p:attrName>
                                        </p:attrNameLst>
                                      </p:cBhvr>
                                      <p:tavLst>
                                        <p:tav tm="0">
                                          <p:val>
                                            <p:fltVal val="0"/>
                                          </p:val>
                                        </p:tav>
                                        <p:tav tm="100000">
                                          <p:val>
                                            <p:strVal val="#ppt_w"/>
                                          </p:val>
                                        </p:tav>
                                      </p:tavLst>
                                    </p:anim>
                                    <p:anim calcmode="lin" valueType="num">
                                      <p:cBhvr>
                                        <p:cTn id="16" dur="1000" fill="hold"/>
                                        <p:tgtEl>
                                          <p:spTgt spid="137"/>
                                        </p:tgtEl>
                                        <p:attrNameLst>
                                          <p:attrName>ppt_h</p:attrName>
                                        </p:attrNameLst>
                                      </p:cBhvr>
                                      <p:tavLst>
                                        <p:tav tm="0">
                                          <p:val>
                                            <p:fltVal val="0"/>
                                          </p:val>
                                        </p:tav>
                                        <p:tav tm="100000">
                                          <p:val>
                                            <p:strVal val="#ppt_h"/>
                                          </p:val>
                                        </p:tav>
                                      </p:tavLst>
                                    </p:anim>
                                    <p:anim calcmode="lin" valueType="num">
                                      <p:cBhvr>
                                        <p:cTn id="17" dur="1000" fill="hold"/>
                                        <p:tgtEl>
                                          <p:spTgt spid="13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1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p:tmAbs val="0"/>
                                  </p:iterate>
                                  <p:childTnLst>
                                    <p:set>
                                      <p:cBhvr>
                                        <p:cTn id="54" fill="hold"/>
                                        <p:tgtEl>
                                          <p:spTgt spid="1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iterate>
                                    <p:tmAbs val="0"/>
                                  </p:iterate>
                                  <p:childTnLst>
                                    <p:set>
                                      <p:cBhvr>
                                        <p:cTn id="58" fill="hold"/>
                                        <p:tgtEl>
                                          <p:spTgt spid="1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p:tmAbs val="0"/>
                                  </p:iterate>
                                  <p:childTnLst>
                                    <p:set>
                                      <p:cBhvr>
                                        <p:cTn id="62" fill="hold"/>
                                        <p:tgtEl>
                                          <p:spTgt spid="1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iterate>
                                    <p:tmAbs val="0"/>
                                  </p:iterate>
                                  <p:childTnLst>
                                    <p:set>
                                      <p:cBhvr>
                                        <p:cTn id="66" fill="hold"/>
                                        <p:tgtEl>
                                          <p:spTgt spid="1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p:tmAbs val="0"/>
                                  </p:iterate>
                                  <p:childTnLst>
                                    <p:set>
                                      <p:cBhvr>
                                        <p:cTn id="70"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P spid="122" grpId="0" animBg="1" advAuto="0"/>
      <p:bldP spid="123" grpId="0" animBg="1" advAuto="0"/>
      <p:bldP spid="126" grpId="0" animBg="1" advAuto="0"/>
      <p:bldP spid="128" grpId="0" animBg="1" advAuto="0"/>
      <p:bldP spid="129" grpId="0" animBg="1" advAuto="0"/>
      <p:bldP spid="131" grpId="0" animBg="1" advAuto="0"/>
      <p:bldP spid="132" grpId="0" animBg="1" advAuto="0"/>
      <p:bldP spid="135" grpId="0" animBg="1" advAuto="0"/>
      <p:bldP spid="137" grpId="0" animBg="1" advAuto="0"/>
      <p:bldP spid="138" grpId="0" animBg="1" advAuto="0"/>
      <p:bldP spid="139" grpId="0" animBg="1" advAuto="0"/>
      <p:bldP spid="140" grpId="0" animBg="1" advAuto="0"/>
      <p:bldP spid="143" grpId="0" animBg="1" advAuto="0"/>
      <p:bldP spid="145" grpId="0" animBg="1" advAuto="0"/>
      <p:bldP spid="14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2"/>
          <p:cNvSpPr txBox="1">
            <a:spLocks noGrp="1"/>
          </p:cNvSpPr>
          <p:nvPr>
            <p:ph type="ctrTitle"/>
          </p:nvPr>
        </p:nvSpPr>
        <p:spPr>
          <a:xfrm>
            <a:off x="-470506" y="42446"/>
            <a:ext cx="10093688" cy="774488"/>
          </a:xfrm>
          <a:prstGeom prst="rect">
            <a:avLst/>
          </a:prstGeom>
        </p:spPr>
        <p:txBody>
          <a:bodyPr/>
          <a:lstStyle>
            <a:lvl1pPr>
              <a:defRPr sz="3200"/>
            </a:lvl1pPr>
          </a:lstStyle>
          <a:p>
            <a:r>
              <a:t>Partenaires de l’association Abiho Calanques</a:t>
            </a:r>
          </a:p>
        </p:txBody>
      </p:sp>
      <p:pic>
        <p:nvPicPr>
          <p:cNvPr id="151" name="Image 3" descr="Image 3"/>
          <p:cNvPicPr>
            <a:picLocks noChangeAspect="1"/>
          </p:cNvPicPr>
          <p:nvPr/>
        </p:nvPicPr>
        <p:blipFill>
          <a:blip r:embed="rId2"/>
          <a:stretch>
            <a:fillRect/>
          </a:stretch>
        </p:blipFill>
        <p:spPr>
          <a:xfrm>
            <a:off x="144958" y="656292"/>
            <a:ext cx="1819773" cy="1728193"/>
          </a:xfrm>
          <a:prstGeom prst="rect">
            <a:avLst/>
          </a:prstGeom>
          <a:ln w="12700">
            <a:miter lim="400000"/>
          </a:ln>
        </p:spPr>
      </p:pic>
      <p:sp>
        <p:nvSpPr>
          <p:cNvPr id="152"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53"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54" name="Image 1" descr="Image 1"/>
          <p:cNvPicPr>
            <a:picLocks noChangeAspect="1"/>
          </p:cNvPicPr>
          <p:nvPr/>
        </p:nvPicPr>
        <p:blipFill>
          <a:blip r:embed="rId3"/>
          <a:stretch>
            <a:fillRect/>
          </a:stretch>
        </p:blipFill>
        <p:spPr>
          <a:xfrm>
            <a:off x="323500" y="2628807"/>
            <a:ext cx="2022229" cy="739044"/>
          </a:xfrm>
          <a:prstGeom prst="rect">
            <a:avLst/>
          </a:prstGeom>
          <a:ln w="12700">
            <a:miter lim="400000"/>
          </a:ln>
        </p:spPr>
      </p:pic>
      <p:pic>
        <p:nvPicPr>
          <p:cNvPr id="155" name="Image 2" descr="Image 2"/>
          <p:cNvPicPr>
            <a:picLocks noChangeAspect="1"/>
          </p:cNvPicPr>
          <p:nvPr/>
        </p:nvPicPr>
        <p:blipFill>
          <a:blip r:embed="rId4"/>
          <a:stretch>
            <a:fillRect/>
          </a:stretch>
        </p:blipFill>
        <p:spPr>
          <a:xfrm>
            <a:off x="2637670" y="2679240"/>
            <a:ext cx="1228726" cy="638176"/>
          </a:xfrm>
          <a:prstGeom prst="rect">
            <a:avLst/>
          </a:prstGeom>
          <a:ln w="12700">
            <a:miter lim="400000"/>
          </a:ln>
        </p:spPr>
      </p:pic>
      <p:pic>
        <p:nvPicPr>
          <p:cNvPr id="156" name="Image 6" descr="Image 6"/>
          <p:cNvPicPr>
            <a:picLocks noChangeAspect="1"/>
          </p:cNvPicPr>
          <p:nvPr/>
        </p:nvPicPr>
        <p:blipFill>
          <a:blip r:embed="rId5"/>
          <a:stretch>
            <a:fillRect/>
          </a:stretch>
        </p:blipFill>
        <p:spPr>
          <a:xfrm>
            <a:off x="4158336" y="2679240"/>
            <a:ext cx="1524001" cy="542926"/>
          </a:xfrm>
          <a:prstGeom prst="rect">
            <a:avLst/>
          </a:prstGeom>
          <a:ln w="12700">
            <a:miter lim="400000"/>
          </a:ln>
        </p:spPr>
      </p:pic>
      <p:pic>
        <p:nvPicPr>
          <p:cNvPr id="157" name="Image 7" descr="Image 7"/>
          <p:cNvPicPr>
            <a:picLocks noChangeAspect="1"/>
          </p:cNvPicPr>
          <p:nvPr/>
        </p:nvPicPr>
        <p:blipFill>
          <a:blip r:embed="rId6"/>
          <a:stretch>
            <a:fillRect/>
          </a:stretch>
        </p:blipFill>
        <p:spPr>
          <a:xfrm>
            <a:off x="5326250" y="1432027"/>
            <a:ext cx="2085976" cy="581026"/>
          </a:xfrm>
          <a:prstGeom prst="rect">
            <a:avLst/>
          </a:prstGeom>
          <a:ln w="12700">
            <a:miter lim="400000"/>
          </a:ln>
        </p:spPr>
      </p:pic>
      <p:pic>
        <p:nvPicPr>
          <p:cNvPr id="158" name="Image 8" descr="Image 8"/>
          <p:cNvPicPr>
            <a:picLocks noChangeAspect="1"/>
          </p:cNvPicPr>
          <p:nvPr/>
        </p:nvPicPr>
        <p:blipFill>
          <a:blip r:embed="rId7"/>
          <a:stretch>
            <a:fillRect/>
          </a:stretch>
        </p:blipFill>
        <p:spPr>
          <a:xfrm>
            <a:off x="3701298" y="934528"/>
            <a:ext cx="1446379" cy="1218618"/>
          </a:xfrm>
          <a:prstGeom prst="rect">
            <a:avLst/>
          </a:prstGeom>
          <a:ln w="12700">
            <a:miter lim="400000"/>
          </a:ln>
        </p:spPr>
      </p:pic>
      <p:pic>
        <p:nvPicPr>
          <p:cNvPr id="159" name="Image 9" descr="Image 9"/>
          <p:cNvPicPr>
            <a:picLocks noChangeAspect="1"/>
          </p:cNvPicPr>
          <p:nvPr/>
        </p:nvPicPr>
        <p:blipFill>
          <a:blip r:embed="rId8"/>
          <a:stretch>
            <a:fillRect/>
          </a:stretch>
        </p:blipFill>
        <p:spPr>
          <a:xfrm>
            <a:off x="7590798" y="1513619"/>
            <a:ext cx="1389774" cy="1358718"/>
          </a:xfrm>
          <a:prstGeom prst="rect">
            <a:avLst/>
          </a:prstGeom>
          <a:ln w="12700">
            <a:miter lim="400000"/>
          </a:ln>
        </p:spPr>
      </p:pic>
      <p:pic>
        <p:nvPicPr>
          <p:cNvPr id="160" name="Image 10" descr="Image 10"/>
          <p:cNvPicPr>
            <a:picLocks noChangeAspect="1"/>
          </p:cNvPicPr>
          <p:nvPr/>
        </p:nvPicPr>
        <p:blipFill>
          <a:blip r:embed="rId9"/>
          <a:stretch>
            <a:fillRect/>
          </a:stretch>
        </p:blipFill>
        <p:spPr>
          <a:xfrm>
            <a:off x="5227003" y="851988"/>
            <a:ext cx="2284470" cy="535653"/>
          </a:xfrm>
          <a:prstGeom prst="rect">
            <a:avLst/>
          </a:prstGeom>
          <a:ln w="12700">
            <a:miter lim="400000"/>
          </a:ln>
        </p:spPr>
      </p:pic>
      <p:pic>
        <p:nvPicPr>
          <p:cNvPr id="161" name="Image 14" descr="Image 14"/>
          <p:cNvPicPr>
            <a:picLocks noChangeAspect="1"/>
          </p:cNvPicPr>
          <p:nvPr/>
        </p:nvPicPr>
        <p:blipFill>
          <a:blip r:embed="rId10"/>
          <a:stretch>
            <a:fillRect/>
          </a:stretch>
        </p:blipFill>
        <p:spPr>
          <a:xfrm>
            <a:off x="5967660" y="2745763"/>
            <a:ext cx="2378929" cy="638177"/>
          </a:xfrm>
          <a:prstGeom prst="rect">
            <a:avLst/>
          </a:prstGeom>
          <a:ln w="12700">
            <a:miter lim="400000"/>
          </a:ln>
        </p:spPr>
      </p:pic>
      <p:pic>
        <p:nvPicPr>
          <p:cNvPr id="162" name="Image 15" descr="Image 15"/>
          <p:cNvPicPr>
            <a:picLocks noChangeAspect="1"/>
          </p:cNvPicPr>
          <p:nvPr/>
        </p:nvPicPr>
        <p:blipFill>
          <a:blip r:embed="rId11"/>
          <a:stretch>
            <a:fillRect/>
          </a:stretch>
        </p:blipFill>
        <p:spPr>
          <a:xfrm>
            <a:off x="5264058" y="2082361"/>
            <a:ext cx="2313042" cy="636292"/>
          </a:xfrm>
          <a:prstGeom prst="rect">
            <a:avLst/>
          </a:prstGeom>
          <a:ln w="12700">
            <a:miter lim="400000"/>
          </a:ln>
        </p:spPr>
      </p:pic>
      <p:pic>
        <p:nvPicPr>
          <p:cNvPr id="163" name="Image 16" descr="Image 16"/>
          <p:cNvPicPr>
            <a:picLocks noChangeAspect="1"/>
          </p:cNvPicPr>
          <p:nvPr/>
        </p:nvPicPr>
        <p:blipFill>
          <a:blip r:embed="rId12"/>
          <a:stretch>
            <a:fillRect/>
          </a:stretch>
        </p:blipFill>
        <p:spPr>
          <a:xfrm>
            <a:off x="382465" y="3575172"/>
            <a:ext cx="1057276" cy="581026"/>
          </a:xfrm>
          <a:prstGeom prst="rect">
            <a:avLst/>
          </a:prstGeom>
          <a:ln w="12700">
            <a:miter lim="400000"/>
          </a:ln>
        </p:spPr>
      </p:pic>
      <p:pic>
        <p:nvPicPr>
          <p:cNvPr id="164" name="Image 17" descr="Image 17"/>
          <p:cNvPicPr>
            <a:picLocks noChangeAspect="1"/>
          </p:cNvPicPr>
          <p:nvPr/>
        </p:nvPicPr>
        <p:blipFill>
          <a:blip r:embed="rId13"/>
          <a:stretch>
            <a:fillRect/>
          </a:stretch>
        </p:blipFill>
        <p:spPr>
          <a:xfrm>
            <a:off x="2070588" y="3490150"/>
            <a:ext cx="835644" cy="828680"/>
          </a:xfrm>
          <a:prstGeom prst="rect">
            <a:avLst/>
          </a:prstGeom>
          <a:ln w="12700">
            <a:miter lim="400000"/>
          </a:ln>
        </p:spPr>
      </p:pic>
      <p:pic>
        <p:nvPicPr>
          <p:cNvPr id="165" name="Image 18" descr="Image 18"/>
          <p:cNvPicPr>
            <a:picLocks noChangeAspect="1"/>
          </p:cNvPicPr>
          <p:nvPr/>
        </p:nvPicPr>
        <p:blipFill>
          <a:blip r:embed="rId14"/>
          <a:stretch>
            <a:fillRect/>
          </a:stretch>
        </p:blipFill>
        <p:spPr>
          <a:xfrm>
            <a:off x="81675" y="4363520"/>
            <a:ext cx="985125" cy="1412632"/>
          </a:xfrm>
          <a:prstGeom prst="rect">
            <a:avLst/>
          </a:prstGeom>
          <a:ln w="12700">
            <a:miter lim="400000"/>
          </a:ln>
        </p:spPr>
      </p:pic>
      <p:pic>
        <p:nvPicPr>
          <p:cNvPr id="166" name="Image 19" descr="Image 19"/>
          <p:cNvPicPr>
            <a:picLocks noChangeAspect="1"/>
          </p:cNvPicPr>
          <p:nvPr/>
        </p:nvPicPr>
        <p:blipFill>
          <a:blip r:embed="rId15"/>
          <a:stretch>
            <a:fillRect/>
          </a:stretch>
        </p:blipFill>
        <p:spPr>
          <a:xfrm>
            <a:off x="1150647" y="4396306"/>
            <a:ext cx="982953" cy="1368670"/>
          </a:xfrm>
          <a:prstGeom prst="rect">
            <a:avLst/>
          </a:prstGeom>
          <a:ln w="12700">
            <a:miter lim="400000"/>
          </a:ln>
        </p:spPr>
      </p:pic>
      <p:pic>
        <p:nvPicPr>
          <p:cNvPr id="167" name="Image 20" descr="Image 20"/>
          <p:cNvPicPr>
            <a:picLocks noChangeAspect="1"/>
          </p:cNvPicPr>
          <p:nvPr/>
        </p:nvPicPr>
        <p:blipFill>
          <a:blip r:embed="rId16"/>
          <a:stretch>
            <a:fillRect/>
          </a:stretch>
        </p:blipFill>
        <p:spPr>
          <a:xfrm>
            <a:off x="3252032" y="3505891"/>
            <a:ext cx="1579640" cy="509562"/>
          </a:xfrm>
          <a:prstGeom prst="rect">
            <a:avLst/>
          </a:prstGeom>
          <a:ln w="12700">
            <a:miter lim="400000"/>
          </a:ln>
        </p:spPr>
      </p:pic>
      <p:pic>
        <p:nvPicPr>
          <p:cNvPr id="168" name="Image 21" descr="Image 21"/>
          <p:cNvPicPr>
            <a:picLocks noChangeAspect="1"/>
          </p:cNvPicPr>
          <p:nvPr/>
        </p:nvPicPr>
        <p:blipFill>
          <a:blip r:embed="rId17"/>
          <a:stretch>
            <a:fillRect/>
          </a:stretch>
        </p:blipFill>
        <p:spPr>
          <a:xfrm>
            <a:off x="1951154" y="761265"/>
            <a:ext cx="1645732" cy="1572122"/>
          </a:xfrm>
          <a:prstGeom prst="rect">
            <a:avLst/>
          </a:prstGeom>
          <a:ln w="12700">
            <a:miter lim="400000"/>
          </a:ln>
        </p:spPr>
      </p:pic>
      <p:pic>
        <p:nvPicPr>
          <p:cNvPr id="169" name="Image 22" descr="Image 22"/>
          <p:cNvPicPr>
            <a:picLocks noChangeAspect="1"/>
          </p:cNvPicPr>
          <p:nvPr/>
        </p:nvPicPr>
        <p:blipFill>
          <a:blip r:embed="rId18"/>
          <a:stretch>
            <a:fillRect/>
          </a:stretch>
        </p:blipFill>
        <p:spPr>
          <a:xfrm>
            <a:off x="7520265" y="881851"/>
            <a:ext cx="1524001" cy="558968"/>
          </a:xfrm>
          <a:prstGeom prst="rect">
            <a:avLst/>
          </a:prstGeom>
          <a:ln w="12700">
            <a:miter lim="400000"/>
          </a:ln>
        </p:spPr>
      </p:pic>
      <p:pic>
        <p:nvPicPr>
          <p:cNvPr id="170" name="Image 23" descr="Image 23"/>
          <p:cNvPicPr>
            <a:picLocks noChangeAspect="1"/>
          </p:cNvPicPr>
          <p:nvPr/>
        </p:nvPicPr>
        <p:blipFill>
          <a:blip r:embed="rId19"/>
          <a:stretch>
            <a:fillRect/>
          </a:stretch>
        </p:blipFill>
        <p:spPr>
          <a:xfrm>
            <a:off x="5227003" y="3467327"/>
            <a:ext cx="1419226" cy="542926"/>
          </a:xfrm>
          <a:prstGeom prst="rect">
            <a:avLst/>
          </a:prstGeom>
          <a:ln w="12700">
            <a:miter lim="400000"/>
          </a:ln>
        </p:spPr>
      </p:pic>
      <p:pic>
        <p:nvPicPr>
          <p:cNvPr id="171" name="Image 24" descr="Image 24"/>
          <p:cNvPicPr>
            <a:picLocks noChangeAspect="1"/>
          </p:cNvPicPr>
          <p:nvPr/>
        </p:nvPicPr>
        <p:blipFill>
          <a:blip r:embed="rId20"/>
          <a:stretch>
            <a:fillRect/>
          </a:stretch>
        </p:blipFill>
        <p:spPr>
          <a:xfrm>
            <a:off x="2345728" y="4503423"/>
            <a:ext cx="2096869" cy="828680"/>
          </a:xfrm>
          <a:prstGeom prst="rect">
            <a:avLst/>
          </a:prstGeom>
          <a:ln w="12700">
            <a:miter lim="400000"/>
          </a:ln>
        </p:spPr>
      </p:pic>
      <p:pic>
        <p:nvPicPr>
          <p:cNvPr id="172" name="Image 25" descr="Image 25"/>
          <p:cNvPicPr>
            <a:picLocks noChangeAspect="1"/>
          </p:cNvPicPr>
          <p:nvPr/>
        </p:nvPicPr>
        <p:blipFill>
          <a:blip r:embed="rId21"/>
          <a:stretch>
            <a:fillRect/>
          </a:stretch>
        </p:blipFill>
        <p:spPr>
          <a:xfrm>
            <a:off x="4915573" y="4443860"/>
            <a:ext cx="2005500" cy="383118"/>
          </a:xfrm>
          <a:prstGeom prst="rect">
            <a:avLst/>
          </a:prstGeom>
          <a:ln w="12700">
            <a:miter lim="400000"/>
          </a:ln>
        </p:spPr>
      </p:pic>
      <p:pic>
        <p:nvPicPr>
          <p:cNvPr id="173" name="Image 27" descr="Image 27"/>
          <p:cNvPicPr>
            <a:picLocks noChangeAspect="1"/>
          </p:cNvPicPr>
          <p:nvPr/>
        </p:nvPicPr>
        <p:blipFill>
          <a:blip r:embed="rId22"/>
          <a:stretch>
            <a:fillRect/>
          </a:stretch>
        </p:blipFill>
        <p:spPr>
          <a:xfrm>
            <a:off x="7316406" y="3427029"/>
            <a:ext cx="823289" cy="107639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2"/>
          <p:cNvSpPr txBox="1">
            <a:spLocks noGrp="1"/>
          </p:cNvSpPr>
          <p:nvPr>
            <p:ph type="ctrTitle"/>
          </p:nvPr>
        </p:nvSpPr>
        <p:spPr>
          <a:xfrm>
            <a:off x="0" y="42446"/>
            <a:ext cx="9135206" cy="774488"/>
          </a:xfrm>
          <a:prstGeom prst="rect">
            <a:avLst/>
          </a:prstGeom>
        </p:spPr>
        <p:txBody>
          <a:bodyPr/>
          <a:lstStyle>
            <a:lvl1pPr>
              <a:defRPr sz="3200"/>
            </a:lvl1pPr>
          </a:lstStyle>
          <a:p>
            <a:r>
              <a:t>Association Abiho Calanques</a:t>
            </a:r>
          </a:p>
        </p:txBody>
      </p:sp>
      <p:sp>
        <p:nvSpPr>
          <p:cNvPr id="176" name="Espace réservé de la date 4"/>
          <p:cNvSpPr txBox="1"/>
          <p:nvPr/>
        </p:nvSpPr>
        <p:spPr>
          <a:xfrm>
            <a:off x="45719" y="6381750"/>
            <a:ext cx="204216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29/11/2023</a:t>
            </a:r>
          </a:p>
        </p:txBody>
      </p:sp>
      <p:sp>
        <p:nvSpPr>
          <p:cNvPr id="177" name="Espace réservé du numéro de diapositive 5"/>
          <p:cNvSpPr txBox="1">
            <a:spLocks noGrp="1"/>
          </p:cNvSpPr>
          <p:nvPr>
            <p:ph type="sldNum" sz="quarter" idx="2"/>
          </p:nvPr>
        </p:nvSpPr>
        <p:spPr>
          <a:xfrm>
            <a:off x="8940976" y="6381750"/>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78" name="ZoneTexte 11"/>
          <p:cNvSpPr txBox="1"/>
          <p:nvPr/>
        </p:nvSpPr>
        <p:spPr>
          <a:xfrm>
            <a:off x="1272256" y="1332039"/>
            <a:ext cx="6599506" cy="884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Nous vous remercions pour votre attention.</a:t>
            </a:r>
          </a:p>
          <a:p>
            <a:pPr algn="ctr"/>
            <a:endParaRPr/>
          </a:p>
        </p:txBody>
      </p:sp>
      <p:sp>
        <p:nvSpPr>
          <p:cNvPr id="179" name="Rectangle 12"/>
          <p:cNvSpPr txBox="1"/>
          <p:nvPr/>
        </p:nvSpPr>
        <p:spPr>
          <a:xfrm>
            <a:off x="3963175" y="4352123"/>
            <a:ext cx="1208855" cy="85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ln w="22225" cap="flat">
                  <a:solidFill>
                    <a:schemeClr val="accent2"/>
                  </a:solidFill>
                  <a:prstDash val="solid"/>
                  <a:round/>
                </a:ln>
                <a:solidFill>
                  <a:srgbClr val="A3A3E0"/>
                </a:solidFill>
              </a:defRPr>
            </a:lvl1pPr>
          </a:lstStyle>
          <a:p>
            <a:r>
              <a:t>FIN</a:t>
            </a:r>
          </a:p>
        </p:txBody>
      </p:sp>
      <p:pic>
        <p:nvPicPr>
          <p:cNvPr id="180" name="Image 28" descr="Image 28"/>
          <p:cNvPicPr>
            <a:picLocks/>
          </p:cNvPicPr>
          <p:nvPr/>
        </p:nvPicPr>
        <p:blipFill>
          <a:blip r:embed="rId2"/>
          <a:stretch>
            <a:fillRect/>
          </a:stretch>
        </p:blipFill>
        <p:spPr>
          <a:xfrm>
            <a:off x="3626825" y="2081577"/>
            <a:ext cx="1912326" cy="210355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Modèle par défaut">
      <a:majorFont>
        <a:latin typeface="Calibri"/>
        <a:ea typeface="Calibri"/>
        <a:cs typeface="Calibri"/>
      </a:majorFont>
      <a:minorFont>
        <a:latin typeface="Helvetica"/>
        <a:ea typeface="Helvetica"/>
        <a:cs typeface="Helvetica"/>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Modèle par défaut">
      <a:majorFont>
        <a:latin typeface="Calibri"/>
        <a:ea typeface="Calibri"/>
        <a:cs typeface="Calibri"/>
      </a:majorFont>
      <a:minorFont>
        <a:latin typeface="Helvetica"/>
        <a:ea typeface="Helvetica"/>
        <a:cs typeface="Helvetica"/>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264</TotalTime>
  <Words>789</Words>
  <Application>Microsoft Office PowerPoint</Application>
  <PresentationFormat>Affichage à l'écran (4:3)</PresentationFormat>
  <Paragraphs>72</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Arial Narrow</vt:lpstr>
      <vt:lpstr>Calibri</vt:lpstr>
      <vt:lpstr>Helvetica</vt:lpstr>
      <vt:lpstr>Modèle par défaut</vt:lpstr>
      <vt:lpstr>Présentation Générale  Abiho Calanques</vt:lpstr>
      <vt:lpstr>Historique de la création de l’association Abiho Calanques</vt:lpstr>
      <vt:lpstr>Historique des résultats de l’association Abiho Calanques</vt:lpstr>
      <vt:lpstr>Historique des résultats de l’association Abiho Calanques</vt:lpstr>
      <vt:lpstr>Activités de l’association Abiho Calanques</vt:lpstr>
      <vt:lpstr>Liste des Ruchers Abiho Calanques</vt:lpstr>
      <vt:lpstr>Plan Général des Ruchers d’Abiho Calanques 2023</vt:lpstr>
      <vt:lpstr>Partenaires de l’association Abiho Calanques</vt:lpstr>
      <vt:lpstr>Association Abiho Calanques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Générale  Abiho Calanques</dc:title>
  <cp:lastModifiedBy>Marcel BONFILS</cp:lastModifiedBy>
  <cp:revision>1</cp:revision>
  <dcterms:modified xsi:type="dcterms:W3CDTF">2023-12-01T04:14:07Z</dcterms:modified>
</cp:coreProperties>
</file>